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</p:sldMasterIdLst>
  <p:notesMasterIdLst>
    <p:notesMasterId r:id="rId31"/>
  </p:notesMasterIdLst>
  <p:handoutMasterIdLst>
    <p:handoutMasterId r:id="rId32"/>
  </p:handoutMasterIdLst>
  <p:sldIdLst>
    <p:sldId id="325" r:id="rId6"/>
    <p:sldId id="430" r:id="rId7"/>
    <p:sldId id="429" r:id="rId8"/>
    <p:sldId id="404" r:id="rId9"/>
    <p:sldId id="431" r:id="rId10"/>
    <p:sldId id="405" r:id="rId11"/>
    <p:sldId id="409" r:id="rId12"/>
    <p:sldId id="406" r:id="rId13"/>
    <p:sldId id="407" r:id="rId14"/>
    <p:sldId id="408" r:id="rId15"/>
    <p:sldId id="411" r:id="rId16"/>
    <p:sldId id="412" r:id="rId17"/>
    <p:sldId id="413" r:id="rId18"/>
    <p:sldId id="414" r:id="rId19"/>
    <p:sldId id="415" r:id="rId20"/>
    <p:sldId id="420" r:id="rId21"/>
    <p:sldId id="419" r:id="rId22"/>
    <p:sldId id="427" r:id="rId23"/>
    <p:sldId id="421" r:id="rId24"/>
    <p:sldId id="426" r:id="rId25"/>
    <p:sldId id="424" r:id="rId26"/>
    <p:sldId id="422" r:id="rId27"/>
    <p:sldId id="423" r:id="rId28"/>
    <p:sldId id="425" r:id="rId29"/>
    <p:sldId id="428" r:id="rId30"/>
  </p:sldIdLst>
  <p:sldSz cx="9144000" cy="6858000" type="screen4x3"/>
  <p:notesSz cx="7053263" cy="93091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" initials="M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7BB"/>
    <a:srgbClr val="D9CD95"/>
    <a:srgbClr val="AB192D"/>
    <a:srgbClr val="000000"/>
    <a:srgbClr val="46A0DC"/>
    <a:srgbClr val="B7A079"/>
    <a:srgbClr val="2C6A8C"/>
    <a:srgbClr val="FFFFFF"/>
    <a:srgbClr val="6D6D6D"/>
    <a:srgbClr val="C41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494" autoAdjust="0"/>
  </p:normalViewPr>
  <p:slideViewPr>
    <p:cSldViewPr showGuides="1">
      <p:cViewPr varScale="1">
        <p:scale>
          <a:sx n="36" d="100"/>
          <a:sy n="36" d="100"/>
        </p:scale>
        <p:origin x="1114" y="43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44" d="100"/>
          <a:sy n="44" d="100"/>
        </p:scale>
        <p:origin x="1675" y="53"/>
      </p:cViewPr>
      <p:guideLst>
        <p:guide orient="horz" pos="2932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l">
              <a:defRPr sz="1200"/>
            </a:lvl1pPr>
          </a:lstStyle>
          <a:p>
            <a:r>
              <a:rPr lang="en-US" smtClean="0"/>
              <a:t>Worceste rPoytechnic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10/11/2016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698500"/>
            <a:ext cx="4656137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4" tIns="46747" rIns="93494" bIns="4674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vert="horz" lIns="93494" tIns="46747" rIns="93494" bIns="4674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l">
              <a:defRPr sz="1200"/>
            </a:lvl1pPr>
          </a:lstStyle>
          <a:p>
            <a:r>
              <a:rPr lang="en-US" dirty="0" smtClean="0"/>
              <a:t>Worcester </a:t>
            </a:r>
            <a:r>
              <a:rPr lang="en-US" dirty="0" err="1" smtClean="0"/>
              <a:t>rPoytechnic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5455"/>
          </a:xfrm>
          <a:prstGeom prst="rect">
            <a:avLst/>
          </a:prstGeom>
        </p:spPr>
        <p:txBody>
          <a:bodyPr vert="horz" lIns="93494" tIns="46747" rIns="93494" bIns="46747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Worcester rPoytechnic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9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95E938-653E-4DE3-8698-D27AED09CB56}" type="slidenum">
              <a:rPr lang="en-US"/>
              <a:pPr eaLnBrk="1" hangingPunct="1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254677-EEFA-4ACC-BC4D-130993D0BDE8}" type="slidenum">
              <a:rPr lang="en-US"/>
              <a:pPr eaLnBrk="1" hangingPunct="1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61B5A6-A3A0-4C87-BD84-7B050E903120}" type="slidenum">
              <a:rPr lang="en-US"/>
              <a:pPr eaLnBrk="1" hangingPunct="1"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8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85738"/>
            <a:ext cx="7086600" cy="990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248400" y="6427788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Worcester Polytechnic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93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685800"/>
            <a:ext cx="6858000" cy="1676400"/>
          </a:xfrm>
        </p:spPr>
        <p:txBody>
          <a:bodyPr anchor="b" anchorCtr="0"/>
          <a:lstStyle>
            <a:lvl1pPr algn="l">
              <a:def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2000" y="2362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097" y="6391656"/>
            <a:ext cx="4592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Section Divider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/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  <p:sldLayoutId id="2147483710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4572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587" y="2667000"/>
            <a:ext cx="8534400" cy="1752600"/>
          </a:xfrm>
        </p:spPr>
        <p:txBody>
          <a:bodyPr/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Bioprocessing and </a:t>
            </a:r>
            <a:r>
              <a:rPr lang="en-US" sz="3600" dirty="0" err="1" smtClean="0">
                <a:latin typeface="Arial" pitchFamily="34" charset="0"/>
                <a:cs typeface="Arial" pitchFamily="34" charset="0"/>
              </a:rPr>
              <a:t>Biomanufacturing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3400" y="4572000"/>
            <a:ext cx="7620000" cy="2115112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Kamal Rashid, Ph.D.</a:t>
            </a:r>
          </a:p>
          <a:p>
            <a:pPr algn="ctr">
              <a:lnSpc>
                <a:spcPct val="100000"/>
              </a:lnSpc>
            </a:pPr>
            <a:r>
              <a:rPr lang="en-US" sz="1800" b="1" i="1" dirty="0" smtClean="0">
                <a:solidFill>
                  <a:schemeClr val="tx1"/>
                </a:solidFill>
              </a:rPr>
              <a:t>Director &amp; Research Professor</a:t>
            </a:r>
          </a:p>
          <a:p>
            <a:pPr algn="ctr">
              <a:lnSpc>
                <a:spcPct val="100000"/>
              </a:lnSpc>
            </a:pPr>
            <a:r>
              <a:rPr lang="en-US" sz="1800" b="1" i="1" dirty="0" smtClean="0">
                <a:solidFill>
                  <a:schemeClr val="tx1"/>
                </a:solidFill>
              </a:rPr>
              <a:t>Biomanufacturing Education &amp; Training Center (BETC)</a:t>
            </a:r>
          </a:p>
          <a:p>
            <a:pPr algn="ctr">
              <a:lnSpc>
                <a:spcPct val="100000"/>
              </a:lnSpc>
            </a:pPr>
            <a:r>
              <a:rPr lang="en-US" sz="1400" b="1" i="1" dirty="0" smtClean="0">
                <a:solidFill>
                  <a:schemeClr val="tx1"/>
                </a:solidFill>
              </a:rPr>
              <a:t>Prepared for BB1035 Class </a:t>
            </a:r>
          </a:p>
          <a:p>
            <a:pPr algn="ctr">
              <a:lnSpc>
                <a:spcPct val="100000"/>
              </a:lnSpc>
            </a:pPr>
            <a:endParaRPr lang="en-US" sz="1400" b="1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914400"/>
            <a:ext cx="4729655" cy="22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393700"/>
            <a:ext cx="9372600" cy="647700"/>
          </a:xfrm>
          <a:prstGeom prst="rect">
            <a:avLst/>
          </a:prstGeom>
        </p:spPr>
        <p:txBody>
          <a:bodyPr lIns="90487" tIns="44450" rIns="90487" bIns="44450"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Factors Affecting Microbial Growth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44407" y="914400"/>
            <a:ext cx="8497824" cy="4114800"/>
          </a:xfrm>
          <a:prstGeom prst="rect">
            <a:avLst/>
          </a:prstGeom>
        </p:spPr>
        <p:txBody>
          <a:bodyPr lIns="90487" tIns="44450" rIns="90487" bIns="44450"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lnSpc>
                <a:spcPct val="90000"/>
              </a:lnSpc>
              <a:buFont typeface="Arial" pitchFamily="34" charset="0"/>
              <a:buNone/>
            </a:pPr>
            <a:endParaRPr lang="en-US" b="1" smtClean="0"/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Availability of nutrients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Nutrient quality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Accumulation of toxic metabolites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Rate and nature of mixing usually change with every 10 fold increase</a:t>
            </a:r>
          </a:p>
          <a:p>
            <a:pPr marL="525463" indent="-457200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Oxygen demand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9200" y="438697"/>
            <a:ext cx="73152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12394" algn="l" defTabSz="915001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</a:defRPr>
            </a:lvl6pPr>
            <a:lvl7pPr marL="824789" algn="l" defTabSz="915001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</a:defRPr>
            </a:lvl7pPr>
            <a:lvl8pPr marL="1237183" algn="l" defTabSz="915001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</a:defRPr>
            </a:lvl8pPr>
            <a:lvl9pPr marL="1649578" algn="l" defTabSz="915001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cells and Bioprocessing</a:t>
            </a:r>
            <a:endParaRPr lang="en-US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1559719"/>
            <a:ext cx="7162800" cy="5181600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FFFFFF"/>
                </a:solidFill>
                <a:latin typeface="+mn-lt"/>
                <a:ea typeface="ＭＳ Ｐゴシック" charset="0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FFFFFF"/>
                </a:solidFill>
                <a:latin typeface="+mn-lt"/>
                <a:ea typeface="ＭＳ Ｐゴシック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FFFFFF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FFFF"/>
                </a:solidFill>
                <a:latin typeface="+mn-lt"/>
                <a:ea typeface="ＭＳ Ｐゴシック" charset="0"/>
              </a:defRPr>
            </a:lvl5pPr>
            <a:lvl6pPr marL="2470071" indent="-229108" algn="l" defTabSz="91500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FFFF"/>
                </a:solidFill>
                <a:latin typeface="+mn-lt"/>
              </a:defRPr>
            </a:lvl6pPr>
            <a:lvl7pPr marL="2882465" indent="-229108" algn="l" defTabSz="91500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FFFF"/>
                </a:solidFill>
                <a:latin typeface="+mn-lt"/>
              </a:defRPr>
            </a:lvl7pPr>
            <a:lvl8pPr marL="3294860" indent="-229108" algn="l" defTabSz="91500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FFFF"/>
                </a:solidFill>
                <a:latin typeface="+mn-lt"/>
              </a:defRPr>
            </a:lvl8pPr>
            <a:lvl9pPr marL="3707254" indent="-229108" algn="l" defTabSz="91500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FFFFF"/>
                </a:solidFill>
                <a:latin typeface="+mn-lt"/>
              </a:defRPr>
            </a:lvl9pPr>
          </a:lstStyle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BHK21</a:t>
            </a:r>
          </a:p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</a:p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HEK 293</a:t>
            </a:r>
          </a:p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</a:p>
          <a:p>
            <a:pPr lvl="1"/>
            <a:r>
              <a:rPr lang="en-US" sz="2400" kern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HeLa</a:t>
            </a:r>
            <a:endParaRPr lang="en-US" sz="2400" kern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3T3 Cells</a:t>
            </a:r>
          </a:p>
          <a:p>
            <a:pPr lvl="1"/>
            <a:r>
              <a:rPr lang="en-US" sz="24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Hundreds of other cell lines</a:t>
            </a:r>
          </a:p>
          <a:p>
            <a:pPr lvl="1"/>
            <a:endParaRPr lang="en-US" b="1" kern="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 descr="C:\Documents and Settings\a00016977\Desktop\5160 new\2010 ACC\Some Cells in culture photos\BHK21 F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694006"/>
            <a:ext cx="1828800" cy="1393278"/>
          </a:xfrm>
          <a:prstGeom prst="rect">
            <a:avLst/>
          </a:prstGeom>
          <a:noFill/>
        </p:spPr>
      </p:pic>
      <p:graphicFrame>
        <p:nvGraphicFramePr>
          <p:cNvPr id="7" name="Object 1"/>
          <p:cNvGraphicFramePr>
            <a:graphicFrameLocks noGrp="1" noChangeAspect="1"/>
          </p:cNvGraphicFramePr>
          <p:nvPr>
            <p:extLst/>
          </p:nvPr>
        </p:nvGraphicFramePr>
        <p:xfrm>
          <a:off x="6248400" y="1674019"/>
          <a:ext cx="2153572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Image" r:id="rId4" imgW="5170732" imgH="9945122" progId="">
                  <p:embed/>
                </p:oleObj>
              </mc:Choice>
              <mc:Fallback>
                <p:oleObj name="Image" r:id="rId4" imgW="5170732" imgH="9945122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674019"/>
                        <a:ext cx="2153572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89628" y="5052067"/>
            <a:ext cx="7944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1" hangingPunct="1">
              <a:spcBef>
                <a:spcPct val="20000"/>
              </a:spcBef>
              <a:buFont typeface="Verdana" pitchFamily="34" charset="0"/>
              <a:buNone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$1 invested in vaccine production saves </a:t>
            </a:r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$10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in future costs of health care</a:t>
            </a:r>
          </a:p>
        </p:txBody>
      </p:sp>
    </p:spTree>
    <p:extLst>
      <p:ext uri="{BB962C8B-B14F-4D97-AF65-F5344CB8AC3E}">
        <p14:creationId xmlns:p14="http://schemas.microsoft.com/office/powerpoint/2010/main" val="385901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8148" y="0"/>
            <a:ext cx="82932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800" b="1" dirty="0" smtClean="0">
              <a:solidFill>
                <a:schemeClr val="hlink"/>
              </a:solidFill>
            </a:endParaRPr>
          </a:p>
          <a:p>
            <a:r>
              <a:rPr lang="en-US" altLang="en-US" sz="4000" dirty="0" smtClean="0"/>
              <a:t>Insect Cell and Bioprocessing</a:t>
            </a:r>
            <a:endParaRPr lang="en-US" altLang="en-US" sz="4000" dirty="0"/>
          </a:p>
          <a:p>
            <a:endParaRPr lang="en-US" altLang="en-US" sz="2800" b="1" dirty="0" smtClean="0">
              <a:solidFill>
                <a:schemeClr val="hlink"/>
              </a:solidFill>
            </a:endParaRPr>
          </a:p>
          <a:p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Sf9 Cell Line , Sf 21 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name: Fall </a:t>
            </a:r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Armyworm</a:t>
            </a:r>
          </a:p>
          <a:p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Scientific Name: </a:t>
            </a:r>
            <a:r>
              <a:rPr lang="en-US" altLang="en-US" sz="2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Spodoptera</a:t>
            </a:r>
            <a:r>
              <a:rPr lang="en-US" alt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frugperda</a:t>
            </a:r>
            <a:endParaRPr lang="en-US" alt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fall_armyworm_mal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9650"/>
            <a:ext cx="2567513" cy="164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fall_armyworm_larv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74961"/>
            <a:ext cx="2806548" cy="17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 The name of referred object is i1536-2442-002-09-0001-f0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914" y="5092871"/>
            <a:ext cx="1981200" cy="148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9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152400" y="152400"/>
            <a:ext cx="84455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600" b="1" spc="-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000" spc="-1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Cell Growth: </a:t>
            </a:r>
            <a:r>
              <a:rPr lang="en-US" sz="4000" i="1" spc="-1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Potential Problems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8300" y="1295400"/>
            <a:ext cx="8623300" cy="5334000"/>
          </a:xfrm>
          <a:prstGeom prst="rect">
            <a:avLst/>
          </a:prstGeom>
        </p:spPr>
        <p:txBody>
          <a:bodyPr/>
          <a:lstStyle/>
          <a:p>
            <a:pPr marL="525463" indent="-457200" eaLnBrk="0" hangingPunct="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Concerns with viability</a:t>
            </a:r>
          </a:p>
          <a:p>
            <a:pPr marL="525463" indent="-457200" eaLnBrk="0" hangingPunct="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Concerns with Stability</a:t>
            </a:r>
          </a:p>
          <a:p>
            <a:pPr marL="525463" indent="-457200" eaLnBrk="0" hangingPunct="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Concerns with media: 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Composition  Preparation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and Sterilization</a:t>
            </a:r>
          </a:p>
          <a:p>
            <a:pPr marL="525463" indent="-457200" eaLnBrk="0" hangingPunct="0">
              <a:lnSpc>
                <a:spcPct val="150000"/>
              </a:lnSpc>
              <a:spcBef>
                <a:spcPts val="700"/>
              </a:spcBef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Concerns with bio-waste containment</a:t>
            </a:r>
          </a:p>
          <a:p>
            <a:pPr marL="411163" indent="-342900" eaLnBrk="0" hangingPunct="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2" charset="2"/>
              <a:buNone/>
              <a:defRPr/>
            </a:pPr>
            <a:endParaRPr lang="en-US" sz="3000" b="1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82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</a:t>
            </a:r>
            <a:r>
              <a:rPr lang="en-US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Mammalian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sz="half" idx="1"/>
          </p:nvPr>
        </p:nvSpPr>
        <p:spPr>
          <a:xfrm>
            <a:off x="622300" y="1176338"/>
            <a:ext cx="3949700" cy="4949825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Microbial: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Shorter doubling time	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Shear resistant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Suspension culture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 conc. High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 value can be low  to moderate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density very high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Genetic stability not a problem</a:t>
            </a:r>
          </a:p>
        </p:txBody>
      </p:sp>
      <p:sp>
        <p:nvSpPr>
          <p:cNvPr id="4403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6338"/>
            <a:ext cx="4191000" cy="45259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Mammalian: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Longer doubling time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Shear sensitive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Anchorage/Suspension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 conc. Low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 value high to very high 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density low</a:t>
            </a:r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Genetic stability often a problem</a:t>
            </a:r>
          </a:p>
        </p:txBody>
      </p:sp>
    </p:spTree>
    <p:extLst>
      <p:ext uri="{BB962C8B-B14F-4D97-AF65-F5344CB8AC3E}">
        <p14:creationId xmlns:p14="http://schemas.microsoft.com/office/powerpoint/2010/main" val="27431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457200" y="152400"/>
            <a:ext cx="8115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4000" dirty="0"/>
              <a:t>Why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/>
              <a:t>Animal </a:t>
            </a:r>
            <a:r>
              <a:rPr lang="en-US" sz="4000" dirty="0" smtClean="0"/>
              <a:t>Cells ?</a:t>
            </a:r>
            <a:endParaRPr lang="en-US" sz="4000" dirty="0"/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/>
              <a:t>Post translational modifications and folding of complex proteins are not shared by microorganisms.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28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/>
              <a:t>Vaccines are only produced in animal cell cultures.</a:t>
            </a:r>
          </a:p>
          <a:p>
            <a:pPr marL="0" indent="0" eaLnBrk="1" hangingPunct="1">
              <a:spcBef>
                <a:spcPct val="20000"/>
              </a:spcBef>
            </a:pPr>
            <a:endParaRPr lang="en-US" sz="28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/>
              <a:t>Antibody production is purely </a:t>
            </a:r>
            <a:r>
              <a:rPr lang="en-US" sz="2800" dirty="0" smtClean="0"/>
              <a:t>cell </a:t>
            </a:r>
            <a:r>
              <a:rPr lang="en-US" sz="2800" dirty="0"/>
              <a:t>culture</a:t>
            </a:r>
          </a:p>
          <a:p>
            <a:pPr lvl="3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At least at the present time</a:t>
            </a:r>
          </a:p>
        </p:txBody>
      </p:sp>
    </p:spTree>
    <p:extLst>
      <p:ext uri="{BB962C8B-B14F-4D97-AF65-F5344CB8AC3E}">
        <p14:creationId xmlns:p14="http://schemas.microsoft.com/office/powerpoint/2010/main" val="2492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4213" y="190500"/>
            <a:ext cx="7772400" cy="1066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4000" kern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Cell </a:t>
            </a:r>
            <a:r>
              <a:rPr lang="en-US" sz="4000" kern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</a:t>
            </a:r>
            <a:r>
              <a:rPr lang="en-US" sz="4000" kern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 </a:t>
            </a:r>
            <a:r>
              <a:rPr lang="en-US" sz="4000" kern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Factory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181850" y="3476625"/>
            <a:ext cx="1593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Product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91200" y="1616075"/>
            <a:ext cx="32385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2400" dirty="0"/>
              <a:t>Cell Debris </a:t>
            </a:r>
          </a:p>
          <a:p>
            <a:pPr eaLnBrk="1" hangingPunct="1">
              <a:spcBef>
                <a:spcPct val="10000"/>
              </a:spcBef>
            </a:pPr>
            <a:r>
              <a:rPr lang="en-US" sz="2400" dirty="0"/>
              <a:t>(protein, DNA, Virus)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523038" y="5430838"/>
            <a:ext cx="2857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Toxic Byproduct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038225" y="4646265"/>
            <a:ext cx="3276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/>
              <a:t>Control of Expression</a:t>
            </a:r>
          </a:p>
          <a:p>
            <a:pPr eaLnBrk="1" hangingPunct="1"/>
            <a:r>
              <a:rPr lang="en-US" sz="1600" b="1" dirty="0"/>
              <a:t>-</a:t>
            </a:r>
            <a:r>
              <a:rPr lang="en-US" sz="2000" dirty="0"/>
              <a:t>inducers    </a:t>
            </a:r>
          </a:p>
          <a:p>
            <a:pPr eaLnBrk="1" hangingPunct="1"/>
            <a:r>
              <a:rPr lang="en-US" sz="2000" dirty="0"/>
              <a:t>-hormones   </a:t>
            </a:r>
          </a:p>
          <a:p>
            <a:pPr eaLnBrk="1" hangingPunct="1"/>
            <a:r>
              <a:rPr lang="en-US" sz="2000" dirty="0" smtClean="0"/>
              <a:t>-nutrients</a:t>
            </a:r>
            <a:endParaRPr lang="en-US" sz="20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71650" y="3586163"/>
            <a:ext cx="1809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Medium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14450" y="1820863"/>
            <a:ext cx="3619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Control of Culture Condition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3213100" y="2387599"/>
            <a:ext cx="1377950" cy="817563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6038850" y="2484005"/>
            <a:ext cx="830261" cy="721158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6286499" y="4271963"/>
            <a:ext cx="1165225" cy="907702"/>
          </a:xfrm>
          <a:prstGeom prst="line">
            <a:avLst/>
          </a:prstGeom>
          <a:noFill/>
          <a:ln w="57150">
            <a:solidFill>
              <a:srgbClr val="8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 flipV="1">
            <a:off x="6038850" y="4424363"/>
            <a:ext cx="1143000" cy="838200"/>
          </a:xfrm>
          <a:prstGeom prst="line">
            <a:avLst/>
          </a:prstGeom>
          <a:noFill/>
          <a:ln w="57150">
            <a:solidFill>
              <a:srgbClr val="8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3124200" y="4271963"/>
            <a:ext cx="1543050" cy="374302"/>
          </a:xfrm>
          <a:prstGeom prst="line">
            <a:avLst/>
          </a:prstGeom>
          <a:noFill/>
          <a:ln w="5715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4727575" y="5338763"/>
            <a:ext cx="142875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10000"/>
              </a:spcBef>
            </a:pPr>
            <a:r>
              <a:rPr lang="en-US" sz="2400" dirty="0"/>
              <a:t>Control of Growth</a:t>
            </a: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H="1" flipV="1">
            <a:off x="5414962" y="4271963"/>
            <a:ext cx="33338" cy="90770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Rounded Rectangle 18"/>
          <p:cNvSpPr>
            <a:spLocks noChangeArrowheads="1"/>
          </p:cNvSpPr>
          <p:nvPr/>
        </p:nvSpPr>
        <p:spPr bwMode="auto">
          <a:xfrm>
            <a:off x="4791075" y="3205163"/>
            <a:ext cx="1247775" cy="914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  <a:p>
            <a:pPr eaLnBrk="0" hangingPunct="0"/>
            <a:r>
              <a:rPr lang="en-US"/>
              <a:t>    Cells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238874" y="3703203"/>
            <a:ext cx="942975" cy="1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3213100" y="3781960"/>
            <a:ext cx="1311275" cy="21638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4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564759"/>
            <a:ext cx="8534400" cy="46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304800"/>
            <a:ext cx="8572500" cy="1054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600" b="1" dirty="0">
                <a:solidFill>
                  <a:schemeClr val="bg1"/>
                </a:solidFill>
              </a:rPr>
              <a:t>Cell </a:t>
            </a:r>
            <a:r>
              <a:rPr lang="en-US" sz="3600" b="1" dirty="0" smtClean="0">
                <a:solidFill>
                  <a:schemeClr val="bg1"/>
                </a:solidFill>
              </a:rPr>
              <a:t>Cycle and Productivity Improvement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3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Biomanufacturing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6425" y="146685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Production of a wide range of biological products for the emerging global economy</a:t>
            </a:r>
          </a:p>
          <a:p>
            <a:r>
              <a:rPr lang="en-US" dirty="0" smtClean="0"/>
              <a:t>Research, development and applications in the fields of:</a:t>
            </a:r>
          </a:p>
          <a:p>
            <a:pPr lvl="1"/>
            <a:r>
              <a:rPr lang="en-US" dirty="0" smtClean="0"/>
              <a:t>Biotechnology</a:t>
            </a:r>
          </a:p>
          <a:p>
            <a:pPr lvl="1"/>
            <a:r>
              <a:rPr lang="en-US" dirty="0" smtClean="0"/>
              <a:t>Bioengineering</a:t>
            </a:r>
          </a:p>
          <a:p>
            <a:pPr lvl="1"/>
            <a:r>
              <a:rPr lang="en-US" dirty="0" err="1" smtClean="0"/>
              <a:t>Biodetection</a:t>
            </a:r>
            <a:endParaRPr lang="en-US" dirty="0" smtClean="0"/>
          </a:p>
          <a:p>
            <a:pPr lvl="1"/>
            <a:r>
              <a:rPr lang="en-US" dirty="0" smtClean="0"/>
              <a:t>Biomaterials</a:t>
            </a:r>
          </a:p>
          <a:p>
            <a:pPr lvl="1"/>
            <a:r>
              <a:rPr lang="en-US" dirty="0" err="1" smtClean="0"/>
              <a:t>Biocomputations</a:t>
            </a:r>
            <a:r>
              <a:rPr lang="en-US" dirty="0" smtClean="0"/>
              <a:t> and</a:t>
            </a:r>
          </a:p>
          <a:p>
            <a:pPr lvl="1"/>
            <a:r>
              <a:rPr lang="en-US" dirty="0" smtClean="0"/>
              <a:t>Bioenergy</a:t>
            </a:r>
          </a:p>
          <a:p>
            <a:pPr marL="320040" lvl="1" indent="0">
              <a:buNone/>
            </a:pPr>
            <a:r>
              <a:rPr lang="en-US" dirty="0" smtClean="0"/>
              <a:t>Have an impact on products created and the way they are produced.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57237" y="304800"/>
            <a:ext cx="7400925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Biomanufacturing = Scale Up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1085851"/>
            <a:ext cx="8610600" cy="44958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Tx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From mg                  Kg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change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remain constant</a:t>
            </a:r>
          </a:p>
        </p:txBody>
      </p:sp>
      <p:sp>
        <p:nvSpPr>
          <p:cNvPr id="5" name="Notched Right Arrow 4"/>
          <p:cNvSpPr/>
          <p:nvPr/>
        </p:nvSpPr>
        <p:spPr bwMode="auto">
          <a:xfrm>
            <a:off x="4305300" y="1367408"/>
            <a:ext cx="978408" cy="484632"/>
          </a:xfrm>
          <a:prstGeom prst="notchedRightArrow">
            <a:avLst/>
          </a:prstGeom>
          <a:solidFill>
            <a:srgbClr val="0070C0"/>
          </a:solidFill>
          <a:ln w="12700" cap="sq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22" name="Picture 2" descr="http://www.ucdenver.edu/about/newsroom/spotlight/patientcare/PublishingImages/BiomanFac/BiomanFacSlideshow/BioSS2_58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814277"/>
            <a:ext cx="3657600" cy="244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57200" y="157744"/>
            <a:ext cx="8229600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en-US" sz="3600" dirty="0" smtClean="0"/>
              <a:t>Bioprocessing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046163" y="3429000"/>
            <a:ext cx="7010400" cy="828675"/>
          </a:xfrm>
          <a:prstGeom prst="rect">
            <a:avLst/>
          </a:prstGeom>
          <a:solidFill>
            <a:srgbClr val="00B050"/>
          </a:solidFill>
          <a:ln w="12700">
            <a:solidFill>
              <a:srgbClr val="FC0128"/>
            </a:solidFill>
            <a:miter lim="800000"/>
            <a:headEnd/>
            <a:tailEnd/>
          </a:ln>
          <a:effectLst/>
          <a:extLst/>
        </p:spPr>
        <p:txBody>
          <a:bodyPr lIns="90487" tIns="44450" rIns="90487" bIns="44450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Conversion Stage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DO	pH	Asepsis	Agitation	Aeration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85448" y="5176837"/>
            <a:ext cx="6110752" cy="459100"/>
          </a:xfrm>
          <a:prstGeom prst="rect">
            <a:avLst/>
          </a:prstGeom>
          <a:solidFill>
            <a:schemeClr val="accent5"/>
          </a:solidFill>
          <a:ln w="12700">
            <a:solidFill>
              <a:srgbClr val="FC0128"/>
            </a:solidFill>
            <a:miter lim="800000"/>
            <a:headEnd/>
            <a:tailEnd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Product Separation &amp; Purification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989638" y="1482725"/>
            <a:ext cx="1314450" cy="1793875"/>
            <a:chOff x="5756233" y="1108579"/>
            <a:chExt cx="1397274" cy="1909182"/>
          </a:xfrm>
        </p:grpSpPr>
        <p:sp>
          <p:nvSpPr>
            <p:cNvPr id="7" name="Down Arrow 6"/>
            <p:cNvSpPr/>
            <p:nvPr/>
          </p:nvSpPr>
          <p:spPr>
            <a:xfrm>
              <a:off x="6230428" y="2215229"/>
              <a:ext cx="541697" cy="802532"/>
            </a:xfrm>
            <a:prstGeom prst="downArrow">
              <a:avLst>
                <a:gd name="adj1" fmla="val 50000"/>
                <a:gd name="adj2" fmla="val 48674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5756233" y="1108579"/>
              <a:ext cx="1397274" cy="12739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Reactor</a:t>
              </a:r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3879850" y="1563688"/>
            <a:ext cx="1281113" cy="1755775"/>
            <a:chOff x="3514493" y="1193375"/>
            <a:chExt cx="1362307" cy="1867319"/>
          </a:xfrm>
        </p:grpSpPr>
        <p:sp>
          <p:nvSpPr>
            <p:cNvPr id="10" name="Down Arrow 9"/>
            <p:cNvSpPr/>
            <p:nvPr/>
          </p:nvSpPr>
          <p:spPr>
            <a:xfrm>
              <a:off x="3936521" y="2258726"/>
              <a:ext cx="543572" cy="801968"/>
            </a:xfrm>
            <a:prstGeom prst="downArrow">
              <a:avLst>
                <a:gd name="adj1" fmla="val 50000"/>
                <a:gd name="adj2" fmla="val 48674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grpSp>
          <p:nvGrpSpPr>
            <p:cNvPr id="11" name="Group 27"/>
            <p:cNvGrpSpPr>
              <a:grpSpLocks/>
            </p:cNvGrpSpPr>
            <p:nvPr/>
          </p:nvGrpSpPr>
          <p:grpSpPr bwMode="auto">
            <a:xfrm>
              <a:off x="3514493" y="1193375"/>
              <a:ext cx="1362307" cy="1164370"/>
              <a:chOff x="3447208" y="1556990"/>
              <a:chExt cx="1362307" cy="1164370"/>
            </a:xfrm>
          </p:grpSpPr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3447208" y="1556990"/>
                <a:ext cx="1362307" cy="116496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619395" y="1916609"/>
                <a:ext cx="911581" cy="400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chemeClr val="bg1"/>
                    </a:solidFill>
                    <a:latin typeface="+mj-lt"/>
                  </a:rPr>
                  <a:t>Media</a:t>
                </a:r>
              </a:p>
            </p:txBody>
          </p:sp>
        </p:grpSp>
      </p:grpSp>
      <p:sp>
        <p:nvSpPr>
          <p:cNvPr id="14" name="Round Same Side Corner Rectangle 13"/>
          <p:cNvSpPr/>
          <p:nvPr/>
        </p:nvSpPr>
        <p:spPr bwMode="auto">
          <a:xfrm>
            <a:off x="821993" y="5715000"/>
            <a:ext cx="7775575" cy="685800"/>
          </a:xfrm>
          <a:prstGeom prst="round2SameRect">
            <a:avLst>
              <a:gd name="adj1" fmla="val 16667"/>
              <a:gd name="adj2" fmla="val 33333"/>
            </a:avLst>
          </a:prstGeom>
          <a:solidFill>
            <a:srgbClr val="C00000"/>
          </a:solidFill>
          <a:ln w="12700" cap="sq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rPr>
              <a:t>Cell Disruption     Centrifugation       Filtration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rPr>
              <a:t>  Chromatography      Fill &amp; Finish</a:t>
            </a:r>
          </a:p>
        </p:txBody>
      </p:sp>
      <p:sp>
        <p:nvSpPr>
          <p:cNvPr id="15" name="Curved Down Arrow 14"/>
          <p:cNvSpPr/>
          <p:nvPr/>
        </p:nvSpPr>
        <p:spPr bwMode="auto">
          <a:xfrm rot="5400000">
            <a:off x="5709444" y="3655219"/>
            <a:ext cx="4818063" cy="1190625"/>
          </a:xfrm>
          <a:prstGeom prst="curvedDownArrow">
            <a:avLst>
              <a:gd name="adj1" fmla="val 33210"/>
              <a:gd name="adj2" fmla="val 50000"/>
              <a:gd name="adj3" fmla="val 34013"/>
            </a:avLst>
          </a:prstGeom>
          <a:solidFill>
            <a:srgbClr val="00B050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Curved Down Arrow 15"/>
          <p:cNvSpPr/>
          <p:nvPr/>
        </p:nvSpPr>
        <p:spPr bwMode="auto">
          <a:xfrm rot="16355196">
            <a:off x="-1480944" y="3242509"/>
            <a:ext cx="4524342" cy="1359660"/>
          </a:xfrm>
          <a:prstGeom prst="curvedDownArrow">
            <a:avLst>
              <a:gd name="adj1" fmla="val 33210"/>
              <a:gd name="adj2" fmla="val 50000"/>
              <a:gd name="adj3" fmla="val 34013"/>
            </a:avLst>
          </a:prstGeom>
          <a:solidFill>
            <a:srgbClr val="00B050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1949450" y="1503363"/>
            <a:ext cx="1304925" cy="1808162"/>
            <a:chOff x="1237347" y="1551705"/>
            <a:chExt cx="1304693" cy="1808938"/>
          </a:xfrm>
        </p:grpSpPr>
        <p:sp>
          <p:nvSpPr>
            <p:cNvPr id="18" name="Down Arrow 17"/>
            <p:cNvSpPr/>
            <p:nvPr/>
          </p:nvSpPr>
          <p:spPr>
            <a:xfrm>
              <a:off x="1600820" y="2558612"/>
              <a:ext cx="542828" cy="802031"/>
            </a:xfrm>
            <a:prstGeom prst="downArrow">
              <a:avLst>
                <a:gd name="adj1" fmla="val 50000"/>
                <a:gd name="adj2" fmla="val 48674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1237347" y="1551705"/>
              <a:ext cx="1304693" cy="114349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Cells</a:t>
              </a:r>
            </a:p>
          </p:txBody>
        </p:sp>
      </p:grpSp>
      <p:sp>
        <p:nvSpPr>
          <p:cNvPr id="20" name="Down Arrow 19"/>
          <p:cNvSpPr/>
          <p:nvPr/>
        </p:nvSpPr>
        <p:spPr bwMode="auto">
          <a:xfrm>
            <a:off x="4228084" y="4332375"/>
            <a:ext cx="559816" cy="844462"/>
          </a:xfrm>
          <a:prstGeom prst="downArrow">
            <a:avLst/>
          </a:prstGeom>
          <a:solidFill>
            <a:schemeClr val="bg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935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38150" y="197119"/>
            <a:ext cx="8229600" cy="800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Scale-Up of Animal cells in Culture</a:t>
            </a:r>
            <a:endParaRPr lang="en-US" dirty="0"/>
          </a:p>
        </p:txBody>
      </p:sp>
      <p:sp>
        <p:nvSpPr>
          <p:cNvPr id="4" name="Content Placeholder 84"/>
          <p:cNvSpPr txBox="1">
            <a:spLocks/>
          </p:cNvSpPr>
          <p:nvPr/>
        </p:nvSpPr>
        <p:spPr>
          <a:xfrm>
            <a:off x="451926" y="1219469"/>
            <a:ext cx="8229600" cy="517498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T-Flask or Spinner Flask		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smtClean="0"/>
              <a:t>Bench-Scale Bioreactor</a:t>
            </a:r>
          </a:p>
          <a:p>
            <a:endParaRPr lang="en-US" b="1" smtClean="0"/>
          </a:p>
          <a:p>
            <a:endParaRPr lang="en-US" b="1" dirty="0" smtClean="0"/>
          </a:p>
          <a:p>
            <a:r>
              <a:rPr lang="en-US" b="1" dirty="0" smtClean="0"/>
              <a:t>Pilot-Scale Bioreactor			     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Production-Scale Bioreactors</a:t>
            </a:r>
            <a:endParaRPr lang="en-US" b="1" dirty="0"/>
          </a:p>
        </p:txBody>
      </p:sp>
      <p:sp>
        <p:nvSpPr>
          <p:cNvPr id="5" name="Down Arrow 4"/>
          <p:cNvSpPr/>
          <p:nvPr/>
        </p:nvSpPr>
        <p:spPr bwMode="auto">
          <a:xfrm>
            <a:off x="2590800" y="1981200"/>
            <a:ext cx="484632" cy="685800"/>
          </a:xfrm>
          <a:prstGeom prst="downArrow">
            <a:avLst/>
          </a:prstGeom>
          <a:solidFill>
            <a:srgbClr val="C0000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2590800" y="5029993"/>
            <a:ext cx="484632" cy="685800"/>
          </a:xfrm>
          <a:prstGeom prst="downArrow">
            <a:avLst/>
          </a:prstGeom>
          <a:solidFill>
            <a:srgbClr val="C0000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2590800" y="3505596"/>
            <a:ext cx="484632" cy="685800"/>
          </a:xfrm>
          <a:prstGeom prst="downArrow">
            <a:avLst/>
          </a:prstGeom>
          <a:solidFill>
            <a:srgbClr val="C0000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1" descr="vessel 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3274" y="3850347"/>
            <a:ext cx="1036005" cy="152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84" y="2352675"/>
            <a:ext cx="1021395" cy="1183276"/>
          </a:xfrm>
          <a:prstGeom prst="rect">
            <a:avLst/>
          </a:prstGeom>
        </p:spPr>
      </p:pic>
      <p:pic>
        <p:nvPicPr>
          <p:cNvPr id="10" name="Picture 4" descr="http://ts4.mm.bing.net/th?id=HN.608017346402255751&amp;pid=15.1&amp;H=122&amp;W=160&amp;P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171" y="5226050"/>
            <a:ext cx="1524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sigmaaldrich.com/content/dam/sigma-aldrich/product5/020/cls3815.tif/_jcr_content/renditions/cls3815-mediu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275826"/>
            <a:ext cx="1039369" cy="7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thomassci.com/_resources/_global/media/resized/00587/ihwx.66f8639d-bcea-4627-b09d-c5c93087b2f1.500.5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87" y="1219469"/>
            <a:ext cx="982919" cy="98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Horizontal Scroll 12"/>
          <p:cNvSpPr/>
          <p:nvPr/>
        </p:nvSpPr>
        <p:spPr bwMode="auto">
          <a:xfrm>
            <a:off x="6303467" y="2944313"/>
            <a:ext cx="2493263" cy="1073046"/>
          </a:xfrm>
          <a:prstGeom prst="horizontalScroll">
            <a:avLst/>
          </a:prstGeom>
          <a:solidFill>
            <a:srgbClr val="C00000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From mg to Kg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Tons</a:t>
            </a:r>
          </a:p>
        </p:txBody>
      </p:sp>
    </p:spTree>
    <p:extLst>
      <p:ext uri="{BB962C8B-B14F-4D97-AF65-F5344CB8AC3E}">
        <p14:creationId xmlns:p14="http://schemas.microsoft.com/office/powerpoint/2010/main" val="28505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209"/>
          <p:cNvSpPr>
            <a:spLocks noGrp="1"/>
          </p:cNvSpPr>
          <p:nvPr>
            <p:ph type="title"/>
          </p:nvPr>
        </p:nvSpPr>
        <p:spPr>
          <a:xfrm>
            <a:off x="362492" y="243681"/>
            <a:ext cx="8229600" cy="8001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Typical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Biomanufacturing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Content Placeholder 2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Biomanufacturing</a:t>
            </a:r>
            <a:r>
              <a:rPr lang="en-US" dirty="0" smtClean="0"/>
              <a:t> Education &amp; Training Center</a:t>
            </a:r>
            <a:endParaRPr lang="en-US" dirty="0"/>
          </a:p>
        </p:txBody>
      </p:sp>
      <p:grpSp>
        <p:nvGrpSpPr>
          <p:cNvPr id="4" name="Group 192"/>
          <p:cNvGrpSpPr>
            <a:grpSpLocks/>
          </p:cNvGrpSpPr>
          <p:nvPr/>
        </p:nvGrpSpPr>
        <p:grpSpPr bwMode="auto">
          <a:xfrm>
            <a:off x="425559" y="3810000"/>
            <a:ext cx="3286125" cy="2239963"/>
            <a:chOff x="240" y="2400"/>
            <a:chExt cx="2070" cy="1411"/>
          </a:xfrm>
        </p:grpSpPr>
        <p:sp>
          <p:nvSpPr>
            <p:cNvPr id="5" name="Rectangle 62"/>
            <p:cNvSpPr>
              <a:spLocks noChangeArrowheads="1"/>
            </p:cNvSpPr>
            <p:nvPr/>
          </p:nvSpPr>
          <p:spPr bwMode="auto">
            <a:xfrm>
              <a:off x="240" y="2400"/>
              <a:ext cx="2070" cy="14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" name="AutoShape 63"/>
            <p:cNvSpPr>
              <a:spLocks noChangeArrowheads="1"/>
            </p:cNvSpPr>
            <p:nvPr/>
          </p:nvSpPr>
          <p:spPr bwMode="auto">
            <a:xfrm>
              <a:off x="963" y="2957"/>
              <a:ext cx="131" cy="76"/>
            </a:xfrm>
            <a:prstGeom prst="rightArrow">
              <a:avLst>
                <a:gd name="adj1" fmla="val 50000"/>
                <a:gd name="adj2" fmla="val 43108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" name="AutoShape 64"/>
            <p:cNvSpPr>
              <a:spLocks noChangeArrowheads="1"/>
            </p:cNvSpPr>
            <p:nvPr/>
          </p:nvSpPr>
          <p:spPr bwMode="auto">
            <a:xfrm>
              <a:off x="407" y="2972"/>
              <a:ext cx="122" cy="82"/>
            </a:xfrm>
            <a:prstGeom prst="rightArrow">
              <a:avLst>
                <a:gd name="adj1" fmla="val 50000"/>
                <a:gd name="adj2" fmla="val 37209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" name="Rectangle 66"/>
            <p:cNvSpPr>
              <a:spLocks noChangeArrowheads="1"/>
            </p:cNvSpPr>
            <p:nvPr/>
          </p:nvSpPr>
          <p:spPr bwMode="auto">
            <a:xfrm>
              <a:off x="338" y="3291"/>
              <a:ext cx="885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78" tIns="43561" rIns="88678" bIns="43561">
              <a:spAutoFit/>
            </a:bodyPr>
            <a:lstStyle>
              <a:lvl1pPr defTabSz="895350"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Affinity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Chromatography</a:t>
              </a:r>
            </a:p>
          </p:txBody>
        </p:sp>
        <p:sp>
          <p:nvSpPr>
            <p:cNvPr id="9" name="AutoShape 67"/>
            <p:cNvSpPr>
              <a:spLocks noChangeArrowheads="1"/>
            </p:cNvSpPr>
            <p:nvPr/>
          </p:nvSpPr>
          <p:spPr bwMode="auto">
            <a:xfrm>
              <a:off x="1427" y="2985"/>
              <a:ext cx="144" cy="94"/>
            </a:xfrm>
            <a:prstGeom prst="rightArrow">
              <a:avLst>
                <a:gd name="adj1" fmla="val 50000"/>
                <a:gd name="adj2" fmla="val 38312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0" name="Text Box 68"/>
            <p:cNvSpPr txBox="1">
              <a:spLocks noChangeArrowheads="1"/>
            </p:cNvSpPr>
            <p:nvPr/>
          </p:nvSpPr>
          <p:spPr bwMode="auto">
            <a:xfrm>
              <a:off x="754" y="2503"/>
              <a:ext cx="111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9611" tIns="44806" rIns="89611" bIns="44806" anchor="ctr">
              <a:spAutoFit/>
            </a:bodyPr>
            <a:lstStyle>
              <a:lvl1pPr defTabSz="895350"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>
                <a:lnSpc>
                  <a:spcPct val="14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Product Capture</a:t>
              </a:r>
            </a:p>
          </p:txBody>
        </p:sp>
        <p:grpSp>
          <p:nvGrpSpPr>
            <p:cNvPr id="11" name="Group 69"/>
            <p:cNvGrpSpPr>
              <a:grpSpLocks noChangeAspect="1"/>
            </p:cNvGrpSpPr>
            <p:nvPr/>
          </p:nvGrpSpPr>
          <p:grpSpPr bwMode="auto">
            <a:xfrm>
              <a:off x="576" y="2832"/>
              <a:ext cx="308" cy="363"/>
              <a:chOff x="3886" y="2505"/>
              <a:chExt cx="626" cy="711"/>
            </a:xfrm>
          </p:grpSpPr>
          <p:grpSp>
            <p:nvGrpSpPr>
              <p:cNvPr id="30" name="Group 70"/>
              <p:cNvGrpSpPr>
                <a:grpSpLocks noChangeAspect="1"/>
              </p:cNvGrpSpPr>
              <p:nvPr/>
            </p:nvGrpSpPr>
            <p:grpSpPr bwMode="auto">
              <a:xfrm>
                <a:off x="3886" y="2505"/>
                <a:ext cx="626" cy="458"/>
                <a:chOff x="3838" y="2496"/>
                <a:chExt cx="626" cy="720"/>
              </a:xfrm>
            </p:grpSpPr>
            <p:sp>
              <p:nvSpPr>
                <p:cNvPr id="38" name="Rectangl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3838" y="2496"/>
                  <a:ext cx="626" cy="96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39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" y="2592"/>
                  <a:ext cx="530" cy="52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40" name="Rectangle 73"/>
                <p:cNvSpPr>
                  <a:spLocks noChangeAspect="1" noChangeArrowheads="1"/>
                </p:cNvSpPr>
                <p:nvPr/>
              </p:nvSpPr>
              <p:spPr bwMode="auto">
                <a:xfrm>
                  <a:off x="3838" y="3120"/>
                  <a:ext cx="626" cy="96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31" name="Group 74"/>
              <p:cNvGrpSpPr>
                <a:grpSpLocks noChangeAspect="1"/>
              </p:cNvGrpSpPr>
              <p:nvPr/>
            </p:nvGrpSpPr>
            <p:grpSpPr bwMode="auto">
              <a:xfrm>
                <a:off x="3958" y="2963"/>
                <a:ext cx="482" cy="253"/>
                <a:chOff x="3886" y="2989"/>
                <a:chExt cx="482" cy="253"/>
              </a:xfrm>
            </p:grpSpPr>
            <p:grpSp>
              <p:nvGrpSpPr>
                <p:cNvPr id="32" name="Group 75"/>
                <p:cNvGrpSpPr>
                  <a:grpSpLocks noChangeAspect="1"/>
                </p:cNvGrpSpPr>
                <p:nvPr/>
              </p:nvGrpSpPr>
              <p:grpSpPr bwMode="auto">
                <a:xfrm>
                  <a:off x="3886" y="2989"/>
                  <a:ext cx="96" cy="253"/>
                  <a:chOff x="3886" y="2963"/>
                  <a:chExt cx="96" cy="253"/>
                </a:xfrm>
              </p:grpSpPr>
              <p:sp>
                <p:nvSpPr>
                  <p:cNvPr id="36" name="Line 7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34" y="2963"/>
                    <a:ext cx="0" cy="21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86" y="3120"/>
                    <a:ext cx="96" cy="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95000"/>
                      </a:lnSpc>
                      <a:spcBef>
                        <a:spcPts val="1200"/>
                      </a:spcBef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1pPr>
                    <a:lvl2pPr marL="742950" indent="-28575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Verdana" panose="020B0604030504040204" pitchFamily="34" charset="0"/>
                      <a:buChar char="─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2pPr>
                    <a:lvl3pPr marL="11430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3pPr>
                    <a:lvl4pPr marL="16002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Courier New" panose="02070309020205020404" pitchFamily="49" charset="0"/>
                      <a:buChar char="o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4pPr>
                    <a:lvl5pPr marL="20574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  <p:grpSp>
              <p:nvGrpSpPr>
                <p:cNvPr id="33" name="Group 78"/>
                <p:cNvGrpSpPr>
                  <a:grpSpLocks noChangeAspect="1"/>
                </p:cNvGrpSpPr>
                <p:nvPr/>
              </p:nvGrpSpPr>
              <p:grpSpPr bwMode="auto">
                <a:xfrm>
                  <a:off x="4272" y="2989"/>
                  <a:ext cx="96" cy="253"/>
                  <a:chOff x="3886" y="2963"/>
                  <a:chExt cx="96" cy="253"/>
                </a:xfrm>
              </p:grpSpPr>
              <p:sp>
                <p:nvSpPr>
                  <p:cNvPr id="34" name="Line 7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934" y="2963"/>
                    <a:ext cx="0" cy="21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Oval 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86" y="3120"/>
                    <a:ext cx="96" cy="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95000"/>
                      </a:lnSpc>
                      <a:spcBef>
                        <a:spcPts val="1200"/>
                      </a:spcBef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1pPr>
                    <a:lvl2pPr marL="742950" indent="-28575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Verdana" panose="020B0604030504040204" pitchFamily="34" charset="0"/>
                      <a:buChar char="─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2pPr>
                    <a:lvl3pPr marL="11430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3pPr>
                    <a:lvl4pPr marL="16002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Courier New" panose="02070309020205020404" pitchFamily="49" charset="0"/>
                      <a:buChar char="o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4pPr>
                    <a:lvl5pPr marL="2057400" indent="-228600">
                      <a:lnSpc>
                        <a:spcPct val="95000"/>
                      </a:lnSpc>
                      <a:spcBef>
                        <a:spcPts val="600"/>
                      </a:spcBef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95000"/>
                      </a:lnSpc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Font typeface="Arial" panose="020B0604020202020204" pitchFamily="34" charset="0"/>
                      <a:buChar char="•"/>
                      <a:defRPr sz="16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rgbClr val="000000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endParaRPr>
                  </a:p>
                </p:txBody>
              </p:sp>
            </p:grpSp>
          </p:grpSp>
        </p:grpSp>
        <p:grpSp>
          <p:nvGrpSpPr>
            <p:cNvPr id="12" name="Group 81"/>
            <p:cNvGrpSpPr>
              <a:grpSpLocks/>
            </p:cNvGrpSpPr>
            <p:nvPr/>
          </p:nvGrpSpPr>
          <p:grpSpPr bwMode="auto">
            <a:xfrm>
              <a:off x="1728" y="2832"/>
              <a:ext cx="327" cy="343"/>
              <a:chOff x="2625" y="2761"/>
              <a:chExt cx="474" cy="524"/>
            </a:xfrm>
          </p:grpSpPr>
          <p:sp>
            <p:nvSpPr>
              <p:cNvPr id="22" name="Rectangle 82" descr="Stationery"/>
              <p:cNvSpPr>
                <a:spLocks noChangeArrowheads="1"/>
              </p:cNvSpPr>
              <p:nvPr/>
            </p:nvSpPr>
            <p:spPr bwMode="auto">
              <a:xfrm>
                <a:off x="2758" y="2761"/>
                <a:ext cx="144" cy="390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3" name="Rectangle 83"/>
              <p:cNvSpPr>
                <a:spLocks noChangeArrowheads="1"/>
              </p:cNvSpPr>
              <p:nvPr/>
            </p:nvSpPr>
            <p:spPr bwMode="auto">
              <a:xfrm>
                <a:off x="2794" y="2824"/>
                <a:ext cx="67" cy="32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4" name="Group 84"/>
              <p:cNvGrpSpPr>
                <a:grpSpLocks/>
              </p:cNvGrpSpPr>
              <p:nvPr/>
            </p:nvGrpSpPr>
            <p:grpSpPr bwMode="auto">
              <a:xfrm>
                <a:off x="2625" y="3151"/>
                <a:ext cx="174" cy="134"/>
                <a:chOff x="2625" y="3151"/>
                <a:chExt cx="174" cy="134"/>
              </a:xfrm>
            </p:grpSpPr>
            <p:sp>
              <p:nvSpPr>
                <p:cNvPr id="28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794" y="3151"/>
                  <a:ext cx="0" cy="13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2625" y="3273"/>
                  <a:ext cx="174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87"/>
              <p:cNvGrpSpPr>
                <a:grpSpLocks/>
              </p:cNvGrpSpPr>
              <p:nvPr/>
            </p:nvGrpSpPr>
            <p:grpSpPr bwMode="auto">
              <a:xfrm>
                <a:off x="2883" y="3151"/>
                <a:ext cx="216" cy="127"/>
                <a:chOff x="5150" y="1844"/>
                <a:chExt cx="216" cy="134"/>
              </a:xfrm>
            </p:grpSpPr>
            <p:sp>
              <p:nvSpPr>
                <p:cNvPr id="26" name="Line 88"/>
                <p:cNvSpPr>
                  <a:spLocks noChangeShapeType="1"/>
                </p:cNvSpPr>
                <p:nvPr/>
              </p:nvSpPr>
              <p:spPr bwMode="auto">
                <a:xfrm>
                  <a:off x="5150" y="1844"/>
                  <a:ext cx="0" cy="13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5150" y="1978"/>
                  <a:ext cx="21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" name="Rectangle 90"/>
            <p:cNvSpPr>
              <a:spLocks noChangeArrowheads="1"/>
            </p:cNvSpPr>
            <p:nvPr/>
          </p:nvSpPr>
          <p:spPr bwMode="auto">
            <a:xfrm>
              <a:off x="1392" y="3312"/>
              <a:ext cx="690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78" tIns="43561" rIns="88678" bIns="43561">
              <a:spAutoFit/>
            </a:bodyPr>
            <a:lstStyle>
              <a:lvl1pPr defTabSz="895350"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defTabSz="8953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defTabSz="89535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low pH Viral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inactivation</a:t>
              </a:r>
              <a:endParaRPr lang="en-US" altLang="en-US"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4" name="Group 91"/>
            <p:cNvGrpSpPr>
              <a:grpSpLocks/>
            </p:cNvGrpSpPr>
            <p:nvPr/>
          </p:nvGrpSpPr>
          <p:grpSpPr bwMode="auto">
            <a:xfrm>
              <a:off x="1248" y="2784"/>
              <a:ext cx="188" cy="330"/>
              <a:chOff x="1325" y="1257"/>
              <a:chExt cx="276" cy="418"/>
            </a:xfrm>
          </p:grpSpPr>
          <p:grpSp>
            <p:nvGrpSpPr>
              <p:cNvPr id="15" name="Group 92"/>
              <p:cNvGrpSpPr>
                <a:grpSpLocks/>
              </p:cNvGrpSpPr>
              <p:nvPr/>
            </p:nvGrpSpPr>
            <p:grpSpPr bwMode="auto">
              <a:xfrm>
                <a:off x="1368" y="1385"/>
                <a:ext cx="190" cy="290"/>
                <a:chOff x="1317" y="1388"/>
                <a:chExt cx="190" cy="290"/>
              </a:xfrm>
            </p:grpSpPr>
            <p:sp>
              <p:nvSpPr>
                <p:cNvPr id="20" name="Rectangle 93"/>
                <p:cNvSpPr>
                  <a:spLocks noChangeArrowheads="1"/>
                </p:cNvSpPr>
                <p:nvPr/>
              </p:nvSpPr>
              <p:spPr bwMode="auto">
                <a:xfrm>
                  <a:off x="1325" y="1487"/>
                  <a:ext cx="173" cy="190"/>
                </a:xfrm>
                <a:prstGeom prst="rect">
                  <a:avLst/>
                </a:prstGeom>
                <a:solidFill>
                  <a:srgbClr val="FFCC00"/>
                </a:solidFill>
                <a:ln w="19050">
                  <a:solidFill>
                    <a:srgbClr val="FFCC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" name="Rectangle 94"/>
                <p:cNvSpPr>
                  <a:spLocks noChangeArrowheads="1"/>
                </p:cNvSpPr>
                <p:nvPr/>
              </p:nvSpPr>
              <p:spPr bwMode="auto">
                <a:xfrm>
                  <a:off x="1317" y="1388"/>
                  <a:ext cx="190" cy="29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6" name="Group 95"/>
              <p:cNvGrpSpPr>
                <a:grpSpLocks/>
              </p:cNvGrpSpPr>
              <p:nvPr/>
            </p:nvGrpSpPr>
            <p:grpSpPr bwMode="auto">
              <a:xfrm>
                <a:off x="1418" y="1257"/>
                <a:ext cx="90" cy="332"/>
                <a:chOff x="1418" y="1257"/>
                <a:chExt cx="90" cy="332"/>
              </a:xfrm>
            </p:grpSpPr>
            <p:sp>
              <p:nvSpPr>
                <p:cNvPr id="18" name="Line 96"/>
                <p:cNvSpPr>
                  <a:spLocks noChangeShapeType="1"/>
                </p:cNvSpPr>
                <p:nvPr/>
              </p:nvSpPr>
              <p:spPr bwMode="auto">
                <a:xfrm>
                  <a:off x="1463" y="1257"/>
                  <a:ext cx="0" cy="27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Rectangle 97"/>
                <p:cNvSpPr>
                  <a:spLocks noChangeArrowheads="1"/>
                </p:cNvSpPr>
                <p:nvPr/>
              </p:nvSpPr>
              <p:spPr bwMode="auto">
                <a:xfrm>
                  <a:off x="1418" y="1543"/>
                  <a:ext cx="90" cy="46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7" name="Rectangle 98"/>
              <p:cNvSpPr>
                <a:spLocks noChangeArrowheads="1"/>
              </p:cNvSpPr>
              <p:nvPr/>
            </p:nvSpPr>
            <p:spPr bwMode="auto">
              <a:xfrm>
                <a:off x="1325" y="1336"/>
                <a:ext cx="276" cy="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grpSp>
        <p:nvGrpSpPr>
          <p:cNvPr id="80" name="Group 4"/>
          <p:cNvGrpSpPr>
            <a:grpSpLocks noChangeAspect="1"/>
          </p:cNvGrpSpPr>
          <p:nvPr/>
        </p:nvGrpSpPr>
        <p:grpSpPr bwMode="auto">
          <a:xfrm>
            <a:off x="4098925" y="4518025"/>
            <a:ext cx="488950" cy="574675"/>
            <a:chOff x="3886" y="2505"/>
            <a:chExt cx="626" cy="711"/>
          </a:xfrm>
        </p:grpSpPr>
        <p:grpSp>
          <p:nvGrpSpPr>
            <p:cNvPr id="81" name="Group 5"/>
            <p:cNvGrpSpPr>
              <a:grpSpLocks noChangeAspect="1"/>
            </p:cNvGrpSpPr>
            <p:nvPr/>
          </p:nvGrpSpPr>
          <p:grpSpPr bwMode="auto">
            <a:xfrm>
              <a:off x="3886" y="2505"/>
              <a:ext cx="626" cy="458"/>
              <a:chOff x="3838" y="2496"/>
              <a:chExt cx="626" cy="720"/>
            </a:xfrm>
          </p:grpSpPr>
          <p:sp>
            <p:nvSpPr>
              <p:cNvPr id="89" name="Rectangle 6"/>
              <p:cNvSpPr>
                <a:spLocks noChangeAspect="1" noChangeArrowheads="1"/>
              </p:cNvSpPr>
              <p:nvPr/>
            </p:nvSpPr>
            <p:spPr bwMode="auto">
              <a:xfrm>
                <a:off x="3838" y="2496"/>
                <a:ext cx="626" cy="96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0" name="Rectangle 7"/>
              <p:cNvSpPr>
                <a:spLocks noChangeAspect="1" noChangeArrowheads="1"/>
              </p:cNvSpPr>
              <p:nvPr/>
            </p:nvSpPr>
            <p:spPr bwMode="auto">
              <a:xfrm>
                <a:off x="3886" y="2592"/>
                <a:ext cx="530" cy="5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3838" y="3120"/>
                <a:ext cx="626" cy="96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82" name="Group 9"/>
            <p:cNvGrpSpPr>
              <a:grpSpLocks noChangeAspect="1"/>
            </p:cNvGrpSpPr>
            <p:nvPr/>
          </p:nvGrpSpPr>
          <p:grpSpPr bwMode="auto">
            <a:xfrm>
              <a:off x="3958" y="2963"/>
              <a:ext cx="482" cy="253"/>
              <a:chOff x="3886" y="2989"/>
              <a:chExt cx="482" cy="253"/>
            </a:xfrm>
          </p:grpSpPr>
          <p:grpSp>
            <p:nvGrpSpPr>
              <p:cNvPr id="83" name="Group 10"/>
              <p:cNvGrpSpPr>
                <a:grpSpLocks noChangeAspect="1"/>
              </p:cNvGrpSpPr>
              <p:nvPr/>
            </p:nvGrpSpPr>
            <p:grpSpPr bwMode="auto">
              <a:xfrm>
                <a:off x="3886" y="2989"/>
                <a:ext cx="96" cy="253"/>
                <a:chOff x="3886" y="2963"/>
                <a:chExt cx="96" cy="253"/>
              </a:xfrm>
            </p:grpSpPr>
            <p:sp>
              <p:nvSpPr>
                <p:cNvPr id="87" name="Line 11"/>
                <p:cNvSpPr>
                  <a:spLocks noChangeAspect="1" noChangeShapeType="1"/>
                </p:cNvSpPr>
                <p:nvPr/>
              </p:nvSpPr>
              <p:spPr bwMode="auto">
                <a:xfrm>
                  <a:off x="3934" y="2963"/>
                  <a:ext cx="0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" y="312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84" name="Group 13"/>
              <p:cNvGrpSpPr>
                <a:grpSpLocks noChangeAspect="1"/>
              </p:cNvGrpSpPr>
              <p:nvPr/>
            </p:nvGrpSpPr>
            <p:grpSpPr bwMode="auto">
              <a:xfrm>
                <a:off x="4272" y="2989"/>
                <a:ext cx="96" cy="253"/>
                <a:chOff x="3886" y="2963"/>
                <a:chExt cx="96" cy="253"/>
              </a:xfrm>
            </p:grpSpPr>
            <p:sp>
              <p:nvSpPr>
                <p:cNvPr id="85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3934" y="2963"/>
                  <a:ext cx="0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" y="312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797300" y="5257800"/>
            <a:ext cx="1404938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Ion Exchange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Chromatography</a:t>
            </a: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3" name="Rectangle 17"/>
          <p:cNvSpPr>
            <a:spLocks noChangeArrowheads="1"/>
          </p:cNvSpPr>
          <p:nvPr/>
        </p:nvSpPr>
        <p:spPr bwMode="auto">
          <a:xfrm>
            <a:off x="4994275" y="5245100"/>
            <a:ext cx="140493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Hydrophobic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Interaction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Chromatography</a:t>
            </a: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4" name="Rectangle 18"/>
          <p:cNvSpPr>
            <a:spLocks noChangeArrowheads="1"/>
          </p:cNvSpPr>
          <p:nvPr/>
        </p:nvSpPr>
        <p:spPr bwMode="auto">
          <a:xfrm>
            <a:off x="6286500" y="5245100"/>
            <a:ext cx="9429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Viral Filtration</a:t>
            </a:r>
            <a:endParaRPr lang="en-US" altLang="en-US" sz="1600" b="1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95" name="Group 19"/>
          <p:cNvGrpSpPr>
            <a:grpSpLocks/>
          </p:cNvGrpSpPr>
          <p:nvPr/>
        </p:nvGrpSpPr>
        <p:grpSpPr bwMode="auto">
          <a:xfrm>
            <a:off x="7235825" y="4535488"/>
            <a:ext cx="584200" cy="538162"/>
            <a:chOff x="5407" y="2743"/>
            <a:chExt cx="454" cy="451"/>
          </a:xfrm>
        </p:grpSpPr>
        <p:grpSp>
          <p:nvGrpSpPr>
            <p:cNvPr id="96" name="Group 20"/>
            <p:cNvGrpSpPr>
              <a:grpSpLocks/>
            </p:cNvGrpSpPr>
            <p:nvPr/>
          </p:nvGrpSpPr>
          <p:grpSpPr bwMode="auto">
            <a:xfrm>
              <a:off x="5407" y="2920"/>
              <a:ext cx="454" cy="122"/>
              <a:chOff x="5184" y="3059"/>
              <a:chExt cx="646" cy="122"/>
            </a:xfrm>
          </p:grpSpPr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5184" y="3059"/>
                <a:ext cx="646" cy="122"/>
              </a:xfrm>
              <a:prstGeom prst="rect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4" name="Line 22"/>
              <p:cNvSpPr>
                <a:spLocks noChangeShapeType="1"/>
              </p:cNvSpPr>
              <p:nvPr/>
            </p:nvSpPr>
            <p:spPr bwMode="auto">
              <a:xfrm rot="84266" flipH="1">
                <a:off x="5184" y="3059"/>
                <a:ext cx="646" cy="12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23"/>
            <p:cNvGrpSpPr>
              <a:grpSpLocks/>
            </p:cNvGrpSpPr>
            <p:nvPr/>
          </p:nvGrpSpPr>
          <p:grpSpPr bwMode="auto">
            <a:xfrm>
              <a:off x="5482" y="2743"/>
              <a:ext cx="303" cy="135"/>
              <a:chOff x="5136" y="2140"/>
              <a:chExt cx="96" cy="172"/>
            </a:xfrm>
          </p:grpSpPr>
          <p:sp>
            <p:nvSpPr>
              <p:cNvPr id="101" name="Line 24"/>
              <p:cNvSpPr>
                <a:spLocks noChangeShapeType="1"/>
              </p:cNvSpPr>
              <p:nvPr/>
            </p:nvSpPr>
            <p:spPr bwMode="auto">
              <a:xfrm flipV="1">
                <a:off x="5136" y="2140"/>
                <a:ext cx="0" cy="1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Line 25"/>
              <p:cNvSpPr>
                <a:spLocks noChangeShapeType="1"/>
              </p:cNvSpPr>
              <p:nvPr/>
            </p:nvSpPr>
            <p:spPr bwMode="auto">
              <a:xfrm>
                <a:off x="5232" y="2141"/>
                <a:ext cx="0" cy="1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8" name="Group 26"/>
            <p:cNvGrpSpPr>
              <a:grpSpLocks/>
            </p:cNvGrpSpPr>
            <p:nvPr/>
          </p:nvGrpSpPr>
          <p:grpSpPr bwMode="auto">
            <a:xfrm>
              <a:off x="5539" y="3059"/>
              <a:ext cx="191" cy="135"/>
              <a:chOff x="2302" y="2948"/>
              <a:chExt cx="112" cy="136"/>
            </a:xfrm>
          </p:grpSpPr>
          <p:sp>
            <p:nvSpPr>
              <p:cNvPr id="99" name="Line 27"/>
              <p:cNvSpPr>
                <a:spLocks noChangeShapeType="1"/>
              </p:cNvSpPr>
              <p:nvPr/>
            </p:nvSpPr>
            <p:spPr bwMode="auto">
              <a:xfrm>
                <a:off x="2302" y="2948"/>
                <a:ext cx="0" cy="1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Line 28"/>
              <p:cNvSpPr>
                <a:spLocks noChangeShapeType="1"/>
              </p:cNvSpPr>
              <p:nvPr/>
            </p:nvSpPr>
            <p:spPr bwMode="auto">
              <a:xfrm>
                <a:off x="2414" y="2949"/>
                <a:ext cx="0" cy="1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5" name="Rectangle 29"/>
          <p:cNvSpPr>
            <a:spLocks noChangeArrowheads="1"/>
          </p:cNvSpPr>
          <p:nvPr/>
        </p:nvSpPr>
        <p:spPr bwMode="auto">
          <a:xfrm>
            <a:off x="7231063" y="5245100"/>
            <a:ext cx="627062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UF/DF</a:t>
            </a:r>
          </a:p>
        </p:txBody>
      </p:sp>
      <p:sp>
        <p:nvSpPr>
          <p:cNvPr id="106" name="Text Box 39"/>
          <p:cNvSpPr txBox="1">
            <a:spLocks noChangeArrowheads="1"/>
          </p:cNvSpPr>
          <p:nvPr/>
        </p:nvSpPr>
        <p:spPr bwMode="auto">
          <a:xfrm>
            <a:off x="5070475" y="3963988"/>
            <a:ext cx="17716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Fine Purification</a:t>
            </a:r>
          </a:p>
        </p:txBody>
      </p:sp>
      <p:sp>
        <p:nvSpPr>
          <p:cNvPr id="107" name="AutoShape 40"/>
          <p:cNvSpPr>
            <a:spLocks noChangeArrowheads="1"/>
          </p:cNvSpPr>
          <p:nvPr/>
        </p:nvSpPr>
        <p:spPr bwMode="auto">
          <a:xfrm>
            <a:off x="6040438" y="4732338"/>
            <a:ext cx="420687" cy="144462"/>
          </a:xfrm>
          <a:prstGeom prst="rightArrow">
            <a:avLst>
              <a:gd name="adj1" fmla="val 50000"/>
              <a:gd name="adj2" fmla="val 72829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grpSp>
        <p:nvGrpSpPr>
          <p:cNvPr id="108" name="Group 41"/>
          <p:cNvGrpSpPr>
            <a:grpSpLocks noChangeAspect="1"/>
          </p:cNvGrpSpPr>
          <p:nvPr/>
        </p:nvGrpSpPr>
        <p:grpSpPr bwMode="auto">
          <a:xfrm>
            <a:off x="5443538" y="4518025"/>
            <a:ext cx="488950" cy="574675"/>
            <a:chOff x="3886" y="2505"/>
            <a:chExt cx="626" cy="711"/>
          </a:xfrm>
        </p:grpSpPr>
        <p:grpSp>
          <p:nvGrpSpPr>
            <p:cNvPr id="109" name="Group 42"/>
            <p:cNvGrpSpPr>
              <a:grpSpLocks noChangeAspect="1"/>
            </p:cNvGrpSpPr>
            <p:nvPr/>
          </p:nvGrpSpPr>
          <p:grpSpPr bwMode="auto">
            <a:xfrm>
              <a:off x="3886" y="2505"/>
              <a:ext cx="626" cy="458"/>
              <a:chOff x="3838" y="2496"/>
              <a:chExt cx="626" cy="720"/>
            </a:xfrm>
          </p:grpSpPr>
          <p:sp>
            <p:nvSpPr>
              <p:cNvPr id="117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3838" y="2496"/>
                <a:ext cx="626" cy="96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8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3886" y="2592"/>
                <a:ext cx="530" cy="5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9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3838" y="3120"/>
                <a:ext cx="626" cy="96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10" name="Group 46"/>
            <p:cNvGrpSpPr>
              <a:grpSpLocks noChangeAspect="1"/>
            </p:cNvGrpSpPr>
            <p:nvPr/>
          </p:nvGrpSpPr>
          <p:grpSpPr bwMode="auto">
            <a:xfrm>
              <a:off x="3958" y="2963"/>
              <a:ext cx="482" cy="253"/>
              <a:chOff x="3886" y="2989"/>
              <a:chExt cx="482" cy="253"/>
            </a:xfrm>
          </p:grpSpPr>
          <p:grpSp>
            <p:nvGrpSpPr>
              <p:cNvPr id="111" name="Group 47"/>
              <p:cNvGrpSpPr>
                <a:grpSpLocks noChangeAspect="1"/>
              </p:cNvGrpSpPr>
              <p:nvPr/>
            </p:nvGrpSpPr>
            <p:grpSpPr bwMode="auto">
              <a:xfrm>
                <a:off x="3886" y="2989"/>
                <a:ext cx="96" cy="253"/>
                <a:chOff x="3886" y="2963"/>
                <a:chExt cx="96" cy="253"/>
              </a:xfrm>
            </p:grpSpPr>
            <p:sp>
              <p:nvSpPr>
                <p:cNvPr id="115" name="Line 48"/>
                <p:cNvSpPr>
                  <a:spLocks noChangeAspect="1" noChangeShapeType="1"/>
                </p:cNvSpPr>
                <p:nvPr/>
              </p:nvSpPr>
              <p:spPr bwMode="auto">
                <a:xfrm>
                  <a:off x="3934" y="2963"/>
                  <a:ext cx="0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" y="312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grpSp>
            <p:nvGrpSpPr>
              <p:cNvPr id="112" name="Group 50"/>
              <p:cNvGrpSpPr>
                <a:grpSpLocks noChangeAspect="1"/>
              </p:cNvGrpSpPr>
              <p:nvPr/>
            </p:nvGrpSpPr>
            <p:grpSpPr bwMode="auto">
              <a:xfrm>
                <a:off x="4272" y="2989"/>
                <a:ext cx="96" cy="253"/>
                <a:chOff x="3886" y="2963"/>
                <a:chExt cx="96" cy="253"/>
              </a:xfrm>
            </p:grpSpPr>
            <p:sp>
              <p:nvSpPr>
                <p:cNvPr id="113" name="Line 51"/>
                <p:cNvSpPr>
                  <a:spLocks noChangeAspect="1" noChangeShapeType="1"/>
                </p:cNvSpPr>
                <p:nvPr/>
              </p:nvSpPr>
              <p:spPr bwMode="auto">
                <a:xfrm>
                  <a:off x="3934" y="2963"/>
                  <a:ext cx="0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3886" y="3120"/>
                  <a:ext cx="96" cy="96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ts val="12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Verdana" panose="020B0604030504040204" pitchFamily="34" charset="0"/>
                    <a:buChar char="─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Courier New" panose="02070309020205020404" pitchFamily="49" charset="0"/>
                    <a:buChar char="o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ts val="600"/>
                    </a:spcBef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sp>
        <p:nvSpPr>
          <p:cNvPr id="120" name="AutoShape 53"/>
          <p:cNvSpPr>
            <a:spLocks noChangeArrowheads="1"/>
          </p:cNvSpPr>
          <p:nvPr/>
        </p:nvSpPr>
        <p:spPr bwMode="auto">
          <a:xfrm>
            <a:off x="4846638" y="4729163"/>
            <a:ext cx="447675" cy="149225"/>
          </a:xfrm>
          <a:prstGeom prst="rightArrow">
            <a:avLst>
              <a:gd name="adj1" fmla="val 50000"/>
              <a:gd name="adj2" fmla="val 75028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21" name="Group 55"/>
          <p:cNvGrpSpPr>
            <a:grpSpLocks/>
          </p:cNvGrpSpPr>
          <p:nvPr/>
        </p:nvGrpSpPr>
        <p:grpSpPr bwMode="auto">
          <a:xfrm>
            <a:off x="8281988" y="4554538"/>
            <a:ext cx="211137" cy="501650"/>
            <a:chOff x="5280" y="2784"/>
            <a:chExt cx="136" cy="322"/>
          </a:xfrm>
        </p:grpSpPr>
        <p:sp>
          <p:nvSpPr>
            <p:cNvPr id="122" name="Rectangle 56"/>
            <p:cNvSpPr>
              <a:spLocks noChangeArrowheads="1"/>
            </p:cNvSpPr>
            <p:nvPr/>
          </p:nvSpPr>
          <p:spPr bwMode="auto">
            <a:xfrm>
              <a:off x="5376" y="2976"/>
              <a:ext cx="40" cy="13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3" name="Rectangle 57"/>
            <p:cNvSpPr>
              <a:spLocks noChangeArrowheads="1"/>
            </p:cNvSpPr>
            <p:nvPr/>
          </p:nvSpPr>
          <p:spPr bwMode="auto">
            <a:xfrm>
              <a:off x="5280" y="2976"/>
              <a:ext cx="40" cy="13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4" name="Rectangle 58"/>
            <p:cNvSpPr>
              <a:spLocks noChangeArrowheads="1"/>
            </p:cNvSpPr>
            <p:nvPr/>
          </p:nvSpPr>
          <p:spPr bwMode="auto">
            <a:xfrm>
              <a:off x="5280" y="2784"/>
              <a:ext cx="40" cy="13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5" name="Rectangle 59"/>
            <p:cNvSpPr>
              <a:spLocks noChangeArrowheads="1"/>
            </p:cNvSpPr>
            <p:nvPr/>
          </p:nvSpPr>
          <p:spPr bwMode="auto">
            <a:xfrm>
              <a:off x="5376" y="2784"/>
              <a:ext cx="40" cy="13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26" name="Rectangle 61"/>
          <p:cNvSpPr>
            <a:spLocks noChangeArrowheads="1"/>
          </p:cNvSpPr>
          <p:nvPr/>
        </p:nvSpPr>
        <p:spPr bwMode="auto">
          <a:xfrm>
            <a:off x="8016875" y="5245100"/>
            <a:ext cx="75565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Bottling</a:t>
            </a:r>
          </a:p>
        </p:txBody>
      </p:sp>
      <p:sp>
        <p:nvSpPr>
          <p:cNvPr id="127" name="AutoShape 65"/>
          <p:cNvSpPr>
            <a:spLocks noChangeArrowheads="1"/>
          </p:cNvSpPr>
          <p:nvPr/>
        </p:nvSpPr>
        <p:spPr bwMode="auto">
          <a:xfrm>
            <a:off x="3511550" y="4746625"/>
            <a:ext cx="458788" cy="133350"/>
          </a:xfrm>
          <a:prstGeom prst="rightArrow">
            <a:avLst>
              <a:gd name="adj1" fmla="val 50000"/>
              <a:gd name="adj2" fmla="val 86044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8" name="Rectangle 109"/>
          <p:cNvSpPr>
            <a:spLocks noChangeArrowheads="1"/>
          </p:cNvSpPr>
          <p:nvPr/>
        </p:nvSpPr>
        <p:spPr bwMode="auto">
          <a:xfrm>
            <a:off x="118017" y="1228725"/>
            <a:ext cx="8677275" cy="2314575"/>
          </a:xfrm>
          <a:prstGeom prst="rect">
            <a:avLst/>
          </a:prstGeom>
          <a:solidFill>
            <a:schemeClr val="bg1"/>
          </a:solidFill>
          <a:ln w="28575">
            <a:solidFill>
              <a:srgbClr val="66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29" name="Group 110"/>
          <p:cNvGrpSpPr>
            <a:grpSpLocks/>
          </p:cNvGrpSpPr>
          <p:nvPr/>
        </p:nvGrpSpPr>
        <p:grpSpPr bwMode="auto">
          <a:xfrm>
            <a:off x="2686050" y="1776413"/>
            <a:ext cx="579438" cy="865187"/>
            <a:chOff x="2853" y="1200"/>
            <a:chExt cx="382" cy="526"/>
          </a:xfrm>
        </p:grpSpPr>
        <p:sp>
          <p:nvSpPr>
            <p:cNvPr id="130" name="Rectangle 111"/>
            <p:cNvSpPr>
              <a:spLocks noChangeArrowheads="1"/>
            </p:cNvSpPr>
            <p:nvPr/>
          </p:nvSpPr>
          <p:spPr bwMode="auto">
            <a:xfrm>
              <a:off x="2853" y="1392"/>
              <a:ext cx="46" cy="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1" name="Rectangle 112"/>
            <p:cNvSpPr>
              <a:spLocks noChangeArrowheads="1"/>
            </p:cNvSpPr>
            <p:nvPr/>
          </p:nvSpPr>
          <p:spPr bwMode="auto">
            <a:xfrm>
              <a:off x="3189" y="1392"/>
              <a:ext cx="46" cy="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2" name="Group 113"/>
            <p:cNvGrpSpPr>
              <a:grpSpLocks/>
            </p:cNvGrpSpPr>
            <p:nvPr/>
          </p:nvGrpSpPr>
          <p:grpSpPr bwMode="auto">
            <a:xfrm>
              <a:off x="2899" y="1392"/>
              <a:ext cx="286" cy="334"/>
              <a:chOff x="2881" y="3073"/>
              <a:chExt cx="286" cy="334"/>
            </a:xfrm>
          </p:grpSpPr>
          <p:sp>
            <p:nvSpPr>
              <p:cNvPr id="139" name="Rectangle 114"/>
              <p:cNvSpPr>
                <a:spLocks noChangeArrowheads="1"/>
              </p:cNvSpPr>
              <p:nvPr/>
            </p:nvSpPr>
            <p:spPr bwMode="auto">
              <a:xfrm>
                <a:off x="2881" y="3073"/>
                <a:ext cx="286" cy="82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40" name="AutoShape 115"/>
              <p:cNvSpPr>
                <a:spLocks noChangeArrowheads="1"/>
              </p:cNvSpPr>
              <p:nvPr/>
            </p:nvSpPr>
            <p:spPr bwMode="auto">
              <a:xfrm>
                <a:off x="2881" y="3115"/>
                <a:ext cx="286" cy="292"/>
              </a:xfrm>
              <a:prstGeom prst="roundRect">
                <a:avLst>
                  <a:gd name="adj" fmla="val 16657"/>
                </a:avLst>
              </a:prstGeom>
              <a:solidFill>
                <a:srgbClr val="FFCC00"/>
              </a:solidFill>
              <a:ln w="1905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33" name="AutoShape 116"/>
            <p:cNvSpPr>
              <a:spLocks noChangeArrowheads="1"/>
            </p:cNvSpPr>
            <p:nvPr/>
          </p:nvSpPr>
          <p:spPr bwMode="auto">
            <a:xfrm>
              <a:off x="2901" y="1344"/>
              <a:ext cx="286" cy="382"/>
            </a:xfrm>
            <a:prstGeom prst="roundRect">
              <a:avLst>
                <a:gd name="adj" fmla="val 1665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34" name="Group 117"/>
            <p:cNvGrpSpPr>
              <a:grpSpLocks/>
            </p:cNvGrpSpPr>
            <p:nvPr/>
          </p:nvGrpSpPr>
          <p:grpSpPr bwMode="auto">
            <a:xfrm>
              <a:off x="2973" y="1200"/>
              <a:ext cx="142" cy="430"/>
              <a:chOff x="2953" y="2881"/>
              <a:chExt cx="142" cy="430"/>
            </a:xfrm>
          </p:grpSpPr>
          <p:sp>
            <p:nvSpPr>
              <p:cNvPr id="135" name="Rectangle 118"/>
              <p:cNvSpPr>
                <a:spLocks noChangeArrowheads="1"/>
              </p:cNvSpPr>
              <p:nvPr/>
            </p:nvSpPr>
            <p:spPr bwMode="auto">
              <a:xfrm>
                <a:off x="2977" y="2881"/>
                <a:ext cx="94" cy="94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6" name="Line 119"/>
              <p:cNvSpPr>
                <a:spLocks noChangeShapeType="1"/>
              </p:cNvSpPr>
              <p:nvPr/>
            </p:nvSpPr>
            <p:spPr bwMode="auto">
              <a:xfrm>
                <a:off x="3024" y="2981"/>
                <a:ext cx="0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Rectangle 120"/>
              <p:cNvSpPr>
                <a:spLocks noChangeArrowheads="1"/>
              </p:cNvSpPr>
              <p:nvPr/>
            </p:nvSpPr>
            <p:spPr bwMode="auto">
              <a:xfrm>
                <a:off x="2953" y="3265"/>
                <a:ext cx="142" cy="4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38" name="Rectangle 121"/>
              <p:cNvSpPr>
                <a:spLocks noChangeArrowheads="1"/>
              </p:cNvSpPr>
              <p:nvPr/>
            </p:nvSpPr>
            <p:spPr bwMode="auto">
              <a:xfrm>
                <a:off x="2953" y="3121"/>
                <a:ext cx="142" cy="4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141" name="Rectangle 122"/>
          <p:cNvSpPr>
            <a:spLocks noChangeArrowheads="1"/>
          </p:cNvSpPr>
          <p:nvPr/>
        </p:nvSpPr>
        <p:spPr bwMode="auto">
          <a:xfrm>
            <a:off x="362492" y="2108200"/>
            <a:ext cx="698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2" name="Rectangle 123"/>
          <p:cNvSpPr>
            <a:spLocks noChangeArrowheads="1"/>
          </p:cNvSpPr>
          <p:nvPr/>
        </p:nvSpPr>
        <p:spPr bwMode="auto">
          <a:xfrm>
            <a:off x="609600" y="2819400"/>
            <a:ext cx="1173163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Spinner or Shake Flask</a:t>
            </a:r>
          </a:p>
        </p:txBody>
      </p:sp>
      <p:sp>
        <p:nvSpPr>
          <p:cNvPr id="143" name="Rectangle 124"/>
          <p:cNvSpPr>
            <a:spLocks noChangeArrowheads="1"/>
          </p:cNvSpPr>
          <p:nvPr/>
        </p:nvSpPr>
        <p:spPr bwMode="auto">
          <a:xfrm>
            <a:off x="76200" y="2781300"/>
            <a:ext cx="73183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Cell bank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vial</a:t>
            </a:r>
          </a:p>
        </p:txBody>
      </p:sp>
      <p:sp>
        <p:nvSpPr>
          <p:cNvPr id="144" name="Rectangle 125"/>
          <p:cNvSpPr>
            <a:spLocks noChangeArrowheads="1"/>
          </p:cNvSpPr>
          <p:nvPr/>
        </p:nvSpPr>
        <p:spPr bwMode="auto">
          <a:xfrm>
            <a:off x="1676400" y="3048000"/>
            <a:ext cx="1730375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Seed Bioreactors</a:t>
            </a:r>
          </a:p>
        </p:txBody>
      </p:sp>
      <p:sp>
        <p:nvSpPr>
          <p:cNvPr id="145" name="Rectangle 126"/>
          <p:cNvSpPr>
            <a:spLocks noChangeArrowheads="1"/>
          </p:cNvSpPr>
          <p:nvPr/>
        </p:nvSpPr>
        <p:spPr bwMode="auto">
          <a:xfrm>
            <a:off x="3681413" y="2951163"/>
            <a:ext cx="1112837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Production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Bioreactor</a:t>
            </a:r>
          </a:p>
        </p:txBody>
      </p:sp>
      <p:grpSp>
        <p:nvGrpSpPr>
          <p:cNvPr id="146" name="Group 127"/>
          <p:cNvGrpSpPr>
            <a:grpSpLocks/>
          </p:cNvGrpSpPr>
          <p:nvPr/>
        </p:nvGrpSpPr>
        <p:grpSpPr bwMode="auto">
          <a:xfrm>
            <a:off x="3730625" y="1420813"/>
            <a:ext cx="1016000" cy="1576387"/>
            <a:chOff x="4725" y="912"/>
            <a:chExt cx="670" cy="1006"/>
          </a:xfrm>
        </p:grpSpPr>
        <p:sp>
          <p:nvSpPr>
            <p:cNvPr id="147" name="Rectangle 128"/>
            <p:cNvSpPr>
              <a:spLocks noChangeArrowheads="1"/>
            </p:cNvSpPr>
            <p:nvPr/>
          </p:nvSpPr>
          <p:spPr bwMode="auto">
            <a:xfrm>
              <a:off x="4725" y="1248"/>
              <a:ext cx="46" cy="5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8" name="Rectangle 129"/>
            <p:cNvSpPr>
              <a:spLocks noChangeArrowheads="1"/>
            </p:cNvSpPr>
            <p:nvPr/>
          </p:nvSpPr>
          <p:spPr bwMode="auto">
            <a:xfrm>
              <a:off x="5349" y="1248"/>
              <a:ext cx="46" cy="5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9" name="Rectangle 130"/>
            <p:cNvSpPr>
              <a:spLocks noChangeArrowheads="1"/>
            </p:cNvSpPr>
            <p:nvPr/>
          </p:nvSpPr>
          <p:spPr bwMode="auto">
            <a:xfrm>
              <a:off x="4771" y="1296"/>
              <a:ext cx="574" cy="15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0" name="AutoShape 131"/>
            <p:cNvSpPr>
              <a:spLocks noChangeArrowheads="1"/>
            </p:cNvSpPr>
            <p:nvPr/>
          </p:nvSpPr>
          <p:spPr bwMode="auto">
            <a:xfrm>
              <a:off x="4771" y="1374"/>
              <a:ext cx="574" cy="544"/>
            </a:xfrm>
            <a:prstGeom prst="roundRect">
              <a:avLst>
                <a:gd name="adj" fmla="val 16657"/>
              </a:avLst>
            </a:prstGeom>
            <a:solidFill>
              <a:srgbClr val="FFCC00"/>
            </a:solidFill>
            <a:ln w="1905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51" name="Group 132"/>
            <p:cNvGrpSpPr>
              <a:grpSpLocks/>
            </p:cNvGrpSpPr>
            <p:nvPr/>
          </p:nvGrpSpPr>
          <p:grpSpPr bwMode="auto">
            <a:xfrm>
              <a:off x="4963" y="912"/>
              <a:ext cx="190" cy="894"/>
              <a:chOff x="4945" y="2593"/>
              <a:chExt cx="190" cy="894"/>
            </a:xfrm>
          </p:grpSpPr>
          <p:sp>
            <p:nvSpPr>
              <p:cNvPr id="153" name="Rectangle 133"/>
              <p:cNvSpPr>
                <a:spLocks noChangeArrowheads="1"/>
              </p:cNvSpPr>
              <p:nvPr/>
            </p:nvSpPr>
            <p:spPr bwMode="auto">
              <a:xfrm>
                <a:off x="4977" y="2593"/>
                <a:ext cx="126" cy="201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4" name="Line 134"/>
              <p:cNvSpPr>
                <a:spLocks noChangeShapeType="1"/>
              </p:cNvSpPr>
              <p:nvPr/>
            </p:nvSpPr>
            <p:spPr bwMode="auto">
              <a:xfrm>
                <a:off x="5040" y="2800"/>
                <a:ext cx="0" cy="6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Rectangle 135"/>
              <p:cNvSpPr>
                <a:spLocks noChangeArrowheads="1"/>
              </p:cNvSpPr>
              <p:nvPr/>
            </p:nvSpPr>
            <p:spPr bwMode="auto">
              <a:xfrm>
                <a:off x="4945" y="3121"/>
                <a:ext cx="190" cy="7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56" name="Rectangle 136"/>
              <p:cNvSpPr>
                <a:spLocks noChangeArrowheads="1"/>
              </p:cNvSpPr>
              <p:nvPr/>
            </p:nvSpPr>
            <p:spPr bwMode="auto">
              <a:xfrm>
                <a:off x="4945" y="3409"/>
                <a:ext cx="190" cy="7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52" name="AutoShape 137"/>
            <p:cNvSpPr>
              <a:spLocks noChangeArrowheads="1"/>
            </p:cNvSpPr>
            <p:nvPr/>
          </p:nvSpPr>
          <p:spPr bwMode="auto">
            <a:xfrm>
              <a:off x="4773" y="1152"/>
              <a:ext cx="574" cy="766"/>
            </a:xfrm>
            <a:prstGeom prst="roundRect">
              <a:avLst>
                <a:gd name="adj" fmla="val 1665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57" name="Group 138"/>
          <p:cNvGrpSpPr>
            <a:grpSpLocks/>
          </p:cNvGrpSpPr>
          <p:nvPr/>
        </p:nvGrpSpPr>
        <p:grpSpPr bwMode="auto">
          <a:xfrm>
            <a:off x="924467" y="1912938"/>
            <a:ext cx="419100" cy="592137"/>
            <a:chOff x="1325" y="1257"/>
            <a:chExt cx="276" cy="418"/>
          </a:xfrm>
        </p:grpSpPr>
        <p:grpSp>
          <p:nvGrpSpPr>
            <p:cNvPr id="158" name="Group 139"/>
            <p:cNvGrpSpPr>
              <a:grpSpLocks/>
            </p:cNvGrpSpPr>
            <p:nvPr/>
          </p:nvGrpSpPr>
          <p:grpSpPr bwMode="auto">
            <a:xfrm>
              <a:off x="1368" y="1385"/>
              <a:ext cx="190" cy="290"/>
              <a:chOff x="1317" y="1388"/>
              <a:chExt cx="190" cy="290"/>
            </a:xfrm>
          </p:grpSpPr>
          <p:sp>
            <p:nvSpPr>
              <p:cNvPr id="163" name="Rectangle 140"/>
              <p:cNvSpPr>
                <a:spLocks noChangeArrowheads="1"/>
              </p:cNvSpPr>
              <p:nvPr/>
            </p:nvSpPr>
            <p:spPr bwMode="auto">
              <a:xfrm>
                <a:off x="1325" y="1487"/>
                <a:ext cx="173" cy="19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4" name="Rectangle 141"/>
              <p:cNvSpPr>
                <a:spLocks noChangeArrowheads="1"/>
              </p:cNvSpPr>
              <p:nvPr/>
            </p:nvSpPr>
            <p:spPr bwMode="auto">
              <a:xfrm>
                <a:off x="1317" y="1388"/>
                <a:ext cx="190" cy="29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59" name="Group 142"/>
            <p:cNvGrpSpPr>
              <a:grpSpLocks/>
            </p:cNvGrpSpPr>
            <p:nvPr/>
          </p:nvGrpSpPr>
          <p:grpSpPr bwMode="auto">
            <a:xfrm>
              <a:off x="1418" y="1257"/>
              <a:ext cx="90" cy="332"/>
              <a:chOff x="1418" y="1257"/>
              <a:chExt cx="90" cy="332"/>
            </a:xfrm>
          </p:grpSpPr>
          <p:sp>
            <p:nvSpPr>
              <p:cNvPr id="161" name="Line 143"/>
              <p:cNvSpPr>
                <a:spLocks noChangeShapeType="1"/>
              </p:cNvSpPr>
              <p:nvPr/>
            </p:nvSpPr>
            <p:spPr bwMode="auto">
              <a:xfrm>
                <a:off x="1463" y="1257"/>
                <a:ext cx="0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Rectangle 144"/>
              <p:cNvSpPr>
                <a:spLocks noChangeArrowheads="1"/>
              </p:cNvSpPr>
              <p:nvPr/>
            </p:nvSpPr>
            <p:spPr bwMode="auto">
              <a:xfrm>
                <a:off x="1418" y="1543"/>
                <a:ext cx="90" cy="4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60" name="Rectangle 145"/>
            <p:cNvSpPr>
              <a:spLocks noChangeArrowheads="1"/>
            </p:cNvSpPr>
            <p:nvPr/>
          </p:nvSpPr>
          <p:spPr bwMode="auto">
            <a:xfrm>
              <a:off x="1325" y="1336"/>
              <a:ext cx="276" cy="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65" name="AutoShape 146"/>
          <p:cNvSpPr>
            <a:spLocks noChangeArrowheads="1"/>
          </p:cNvSpPr>
          <p:nvPr/>
        </p:nvSpPr>
        <p:spPr bwMode="auto">
          <a:xfrm>
            <a:off x="1427163" y="2152650"/>
            <a:ext cx="377825" cy="112713"/>
          </a:xfrm>
          <a:prstGeom prst="rightArrow">
            <a:avLst>
              <a:gd name="adj1" fmla="val 50000"/>
              <a:gd name="adj2" fmla="val 83833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6" name="AutoShape 147"/>
          <p:cNvSpPr>
            <a:spLocks noChangeArrowheads="1"/>
          </p:cNvSpPr>
          <p:nvPr/>
        </p:nvSpPr>
        <p:spPr bwMode="auto">
          <a:xfrm>
            <a:off x="3340100" y="2139950"/>
            <a:ext cx="314325" cy="139700"/>
          </a:xfrm>
          <a:prstGeom prst="rightArrow">
            <a:avLst>
              <a:gd name="adj1" fmla="val 50000"/>
              <a:gd name="adj2" fmla="val 56271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7" name="AutoShape 148"/>
          <p:cNvSpPr>
            <a:spLocks noChangeArrowheads="1"/>
          </p:cNvSpPr>
          <p:nvPr/>
        </p:nvSpPr>
        <p:spPr bwMode="auto">
          <a:xfrm>
            <a:off x="7250113" y="2143125"/>
            <a:ext cx="385762" cy="131763"/>
          </a:xfrm>
          <a:prstGeom prst="rightArrow">
            <a:avLst>
              <a:gd name="adj1" fmla="val 50000"/>
              <a:gd name="adj2" fmla="val 73220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" name="AutoShape 149"/>
          <p:cNvSpPr>
            <a:spLocks noChangeArrowheads="1"/>
          </p:cNvSpPr>
          <p:nvPr/>
        </p:nvSpPr>
        <p:spPr bwMode="auto">
          <a:xfrm>
            <a:off x="4797425" y="2143125"/>
            <a:ext cx="388938" cy="131763"/>
          </a:xfrm>
          <a:prstGeom prst="rightArrow">
            <a:avLst>
              <a:gd name="adj1" fmla="val 50000"/>
              <a:gd name="adj2" fmla="val 73822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9" name="Rectangle 150"/>
          <p:cNvSpPr>
            <a:spLocks noChangeArrowheads="1"/>
          </p:cNvSpPr>
          <p:nvPr/>
        </p:nvSpPr>
        <p:spPr bwMode="auto">
          <a:xfrm>
            <a:off x="6543675" y="2951163"/>
            <a:ext cx="93503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Depth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Filtration</a:t>
            </a:r>
          </a:p>
        </p:txBody>
      </p:sp>
      <p:grpSp>
        <p:nvGrpSpPr>
          <p:cNvPr id="170" name="Group 151"/>
          <p:cNvGrpSpPr>
            <a:grpSpLocks/>
          </p:cNvGrpSpPr>
          <p:nvPr/>
        </p:nvGrpSpPr>
        <p:grpSpPr bwMode="auto">
          <a:xfrm>
            <a:off x="6650038" y="1838325"/>
            <a:ext cx="719137" cy="742950"/>
            <a:chOff x="2625" y="2761"/>
            <a:chExt cx="474" cy="524"/>
          </a:xfrm>
        </p:grpSpPr>
        <p:sp>
          <p:nvSpPr>
            <p:cNvPr id="171" name="Rectangle 152" descr="Stationery"/>
            <p:cNvSpPr>
              <a:spLocks noChangeArrowheads="1"/>
            </p:cNvSpPr>
            <p:nvPr/>
          </p:nvSpPr>
          <p:spPr bwMode="auto">
            <a:xfrm>
              <a:off x="2758" y="2761"/>
              <a:ext cx="144" cy="39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2" name="Rectangle 153"/>
            <p:cNvSpPr>
              <a:spLocks noChangeArrowheads="1"/>
            </p:cNvSpPr>
            <p:nvPr/>
          </p:nvSpPr>
          <p:spPr bwMode="auto">
            <a:xfrm>
              <a:off x="2794" y="2824"/>
              <a:ext cx="67" cy="3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73" name="Group 154"/>
            <p:cNvGrpSpPr>
              <a:grpSpLocks/>
            </p:cNvGrpSpPr>
            <p:nvPr/>
          </p:nvGrpSpPr>
          <p:grpSpPr bwMode="auto">
            <a:xfrm>
              <a:off x="2625" y="3151"/>
              <a:ext cx="174" cy="134"/>
              <a:chOff x="2625" y="3151"/>
              <a:chExt cx="174" cy="134"/>
            </a:xfrm>
          </p:grpSpPr>
          <p:sp>
            <p:nvSpPr>
              <p:cNvPr id="177" name="Line 155"/>
              <p:cNvSpPr>
                <a:spLocks noChangeShapeType="1"/>
              </p:cNvSpPr>
              <p:nvPr/>
            </p:nvSpPr>
            <p:spPr bwMode="auto">
              <a:xfrm flipV="1">
                <a:off x="2794" y="3151"/>
                <a:ext cx="0" cy="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8" name="Line 156"/>
              <p:cNvSpPr>
                <a:spLocks noChangeShapeType="1"/>
              </p:cNvSpPr>
              <p:nvPr/>
            </p:nvSpPr>
            <p:spPr bwMode="auto">
              <a:xfrm flipH="1">
                <a:off x="2625" y="3273"/>
                <a:ext cx="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4" name="Group 157"/>
            <p:cNvGrpSpPr>
              <a:grpSpLocks/>
            </p:cNvGrpSpPr>
            <p:nvPr/>
          </p:nvGrpSpPr>
          <p:grpSpPr bwMode="auto">
            <a:xfrm>
              <a:off x="2883" y="3151"/>
              <a:ext cx="216" cy="127"/>
              <a:chOff x="5150" y="1844"/>
              <a:chExt cx="216" cy="134"/>
            </a:xfrm>
          </p:grpSpPr>
          <p:sp>
            <p:nvSpPr>
              <p:cNvPr id="175" name="Line 158"/>
              <p:cNvSpPr>
                <a:spLocks noChangeShapeType="1"/>
              </p:cNvSpPr>
              <p:nvPr/>
            </p:nvSpPr>
            <p:spPr bwMode="auto">
              <a:xfrm>
                <a:off x="5150" y="1844"/>
                <a:ext cx="0" cy="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" name="Line 159"/>
              <p:cNvSpPr>
                <a:spLocks noChangeShapeType="1"/>
              </p:cNvSpPr>
              <p:nvPr/>
            </p:nvSpPr>
            <p:spPr bwMode="auto">
              <a:xfrm flipV="1">
                <a:off x="5150" y="1978"/>
                <a:ext cx="2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79" name="Text Box 160"/>
          <p:cNvSpPr txBox="1">
            <a:spLocks noChangeArrowheads="1"/>
          </p:cNvSpPr>
          <p:nvPr/>
        </p:nvSpPr>
        <p:spPr bwMode="auto">
          <a:xfrm>
            <a:off x="325980" y="1296988"/>
            <a:ext cx="25527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611" tIns="44806" rIns="89611" bIns="44806" anchor="ctr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Cell Culture/Clarification</a:t>
            </a:r>
          </a:p>
        </p:txBody>
      </p:sp>
      <p:sp>
        <p:nvSpPr>
          <p:cNvPr id="180" name="AutoShape 161"/>
          <p:cNvSpPr>
            <a:spLocks noChangeArrowheads="1"/>
          </p:cNvSpPr>
          <p:nvPr/>
        </p:nvSpPr>
        <p:spPr bwMode="auto">
          <a:xfrm>
            <a:off x="549817" y="2143125"/>
            <a:ext cx="244475" cy="131763"/>
          </a:xfrm>
          <a:prstGeom prst="rightArrow">
            <a:avLst>
              <a:gd name="adj1" fmla="val 50000"/>
              <a:gd name="adj2" fmla="val 46403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81" name="Group 162"/>
          <p:cNvGrpSpPr>
            <a:grpSpLocks/>
          </p:cNvGrpSpPr>
          <p:nvPr/>
        </p:nvGrpSpPr>
        <p:grpSpPr bwMode="auto">
          <a:xfrm>
            <a:off x="1908175" y="1889125"/>
            <a:ext cx="361950" cy="641350"/>
            <a:chOff x="2853" y="1200"/>
            <a:chExt cx="382" cy="526"/>
          </a:xfrm>
        </p:grpSpPr>
        <p:sp>
          <p:nvSpPr>
            <p:cNvPr id="182" name="Rectangle 163"/>
            <p:cNvSpPr>
              <a:spLocks noChangeArrowheads="1"/>
            </p:cNvSpPr>
            <p:nvPr/>
          </p:nvSpPr>
          <p:spPr bwMode="auto">
            <a:xfrm>
              <a:off x="2853" y="1392"/>
              <a:ext cx="46" cy="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3" name="Rectangle 164"/>
            <p:cNvSpPr>
              <a:spLocks noChangeArrowheads="1"/>
            </p:cNvSpPr>
            <p:nvPr/>
          </p:nvSpPr>
          <p:spPr bwMode="auto">
            <a:xfrm>
              <a:off x="3189" y="1392"/>
              <a:ext cx="46" cy="2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84" name="Group 165"/>
            <p:cNvGrpSpPr>
              <a:grpSpLocks/>
            </p:cNvGrpSpPr>
            <p:nvPr/>
          </p:nvGrpSpPr>
          <p:grpSpPr bwMode="auto">
            <a:xfrm>
              <a:off x="2899" y="1392"/>
              <a:ext cx="286" cy="334"/>
              <a:chOff x="2881" y="3073"/>
              <a:chExt cx="286" cy="334"/>
            </a:xfrm>
          </p:grpSpPr>
          <p:sp>
            <p:nvSpPr>
              <p:cNvPr id="191" name="Rectangle 166"/>
              <p:cNvSpPr>
                <a:spLocks noChangeArrowheads="1"/>
              </p:cNvSpPr>
              <p:nvPr/>
            </p:nvSpPr>
            <p:spPr bwMode="auto">
              <a:xfrm>
                <a:off x="2881" y="3073"/>
                <a:ext cx="286" cy="82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AutoShape 167"/>
              <p:cNvSpPr>
                <a:spLocks noChangeArrowheads="1"/>
              </p:cNvSpPr>
              <p:nvPr/>
            </p:nvSpPr>
            <p:spPr bwMode="auto">
              <a:xfrm>
                <a:off x="2881" y="3115"/>
                <a:ext cx="286" cy="292"/>
              </a:xfrm>
              <a:prstGeom prst="roundRect">
                <a:avLst>
                  <a:gd name="adj" fmla="val 16657"/>
                </a:avLst>
              </a:prstGeom>
              <a:solidFill>
                <a:srgbClr val="FFCC00"/>
              </a:solidFill>
              <a:ln w="1905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185" name="AutoShape 168"/>
            <p:cNvSpPr>
              <a:spLocks noChangeArrowheads="1"/>
            </p:cNvSpPr>
            <p:nvPr/>
          </p:nvSpPr>
          <p:spPr bwMode="auto">
            <a:xfrm>
              <a:off x="2901" y="1344"/>
              <a:ext cx="286" cy="382"/>
            </a:xfrm>
            <a:prstGeom prst="roundRect">
              <a:avLst>
                <a:gd name="adj" fmla="val 1665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86" name="Group 169"/>
            <p:cNvGrpSpPr>
              <a:grpSpLocks/>
            </p:cNvGrpSpPr>
            <p:nvPr/>
          </p:nvGrpSpPr>
          <p:grpSpPr bwMode="auto">
            <a:xfrm>
              <a:off x="2973" y="1200"/>
              <a:ext cx="142" cy="430"/>
              <a:chOff x="2953" y="2881"/>
              <a:chExt cx="142" cy="430"/>
            </a:xfrm>
          </p:grpSpPr>
          <p:sp>
            <p:nvSpPr>
              <p:cNvPr id="187" name="Rectangle 170"/>
              <p:cNvSpPr>
                <a:spLocks noChangeArrowheads="1"/>
              </p:cNvSpPr>
              <p:nvPr/>
            </p:nvSpPr>
            <p:spPr bwMode="auto">
              <a:xfrm>
                <a:off x="2977" y="2881"/>
                <a:ext cx="94" cy="94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8" name="Line 171"/>
              <p:cNvSpPr>
                <a:spLocks noChangeShapeType="1"/>
              </p:cNvSpPr>
              <p:nvPr/>
            </p:nvSpPr>
            <p:spPr bwMode="auto">
              <a:xfrm>
                <a:off x="3024" y="2981"/>
                <a:ext cx="0" cy="2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Rectangle 172"/>
              <p:cNvSpPr>
                <a:spLocks noChangeArrowheads="1"/>
              </p:cNvSpPr>
              <p:nvPr/>
            </p:nvSpPr>
            <p:spPr bwMode="auto">
              <a:xfrm>
                <a:off x="2953" y="3265"/>
                <a:ext cx="142" cy="4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Rectangle 173"/>
              <p:cNvSpPr>
                <a:spLocks noChangeArrowheads="1"/>
              </p:cNvSpPr>
              <p:nvPr/>
            </p:nvSpPr>
            <p:spPr bwMode="auto">
              <a:xfrm>
                <a:off x="2953" y="3121"/>
                <a:ext cx="142" cy="46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193" name="AutoShape 174"/>
          <p:cNvSpPr>
            <a:spLocks noChangeArrowheads="1"/>
          </p:cNvSpPr>
          <p:nvPr/>
        </p:nvSpPr>
        <p:spPr bwMode="auto">
          <a:xfrm>
            <a:off x="2374900" y="2143125"/>
            <a:ext cx="244475" cy="131763"/>
          </a:xfrm>
          <a:prstGeom prst="rightArrow">
            <a:avLst>
              <a:gd name="adj1" fmla="val 50000"/>
              <a:gd name="adj2" fmla="val 46403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94" name="Group 175"/>
          <p:cNvGrpSpPr>
            <a:grpSpLocks/>
          </p:cNvGrpSpPr>
          <p:nvPr/>
        </p:nvGrpSpPr>
        <p:grpSpPr bwMode="auto">
          <a:xfrm>
            <a:off x="7727950" y="1420813"/>
            <a:ext cx="1014413" cy="1576387"/>
            <a:chOff x="4704" y="816"/>
            <a:chExt cx="592" cy="1014"/>
          </a:xfrm>
        </p:grpSpPr>
        <p:sp>
          <p:nvSpPr>
            <p:cNvPr id="195" name="Rectangle 176"/>
            <p:cNvSpPr>
              <a:spLocks noChangeArrowheads="1"/>
            </p:cNvSpPr>
            <p:nvPr/>
          </p:nvSpPr>
          <p:spPr bwMode="auto">
            <a:xfrm>
              <a:off x="4704" y="1155"/>
              <a:ext cx="41" cy="5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6" name="Rectangle 177"/>
            <p:cNvSpPr>
              <a:spLocks noChangeArrowheads="1"/>
            </p:cNvSpPr>
            <p:nvPr/>
          </p:nvSpPr>
          <p:spPr bwMode="auto">
            <a:xfrm>
              <a:off x="5255" y="1155"/>
              <a:ext cx="41" cy="5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7" name="Rectangle 178"/>
            <p:cNvSpPr>
              <a:spLocks noChangeArrowheads="1"/>
            </p:cNvSpPr>
            <p:nvPr/>
          </p:nvSpPr>
          <p:spPr bwMode="auto">
            <a:xfrm>
              <a:off x="4745" y="1203"/>
              <a:ext cx="507" cy="155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8" name="AutoShape 179"/>
            <p:cNvSpPr>
              <a:spLocks noChangeArrowheads="1"/>
            </p:cNvSpPr>
            <p:nvPr/>
          </p:nvSpPr>
          <p:spPr bwMode="auto">
            <a:xfrm>
              <a:off x="4745" y="1282"/>
              <a:ext cx="507" cy="548"/>
            </a:xfrm>
            <a:prstGeom prst="roundRect">
              <a:avLst>
                <a:gd name="adj" fmla="val 16657"/>
              </a:avLst>
            </a:prstGeom>
            <a:solidFill>
              <a:srgbClr val="FFFF00"/>
            </a:solidFill>
            <a:ln w="190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99" name="Group 180"/>
            <p:cNvGrpSpPr>
              <a:grpSpLocks/>
            </p:cNvGrpSpPr>
            <p:nvPr/>
          </p:nvGrpSpPr>
          <p:grpSpPr bwMode="auto">
            <a:xfrm>
              <a:off x="4914" y="816"/>
              <a:ext cx="168" cy="901"/>
              <a:chOff x="4945" y="2593"/>
              <a:chExt cx="190" cy="894"/>
            </a:xfrm>
          </p:grpSpPr>
          <p:sp>
            <p:nvSpPr>
              <p:cNvPr id="201" name="Rectangle 181"/>
              <p:cNvSpPr>
                <a:spLocks noChangeArrowheads="1"/>
              </p:cNvSpPr>
              <p:nvPr/>
            </p:nvSpPr>
            <p:spPr bwMode="auto">
              <a:xfrm>
                <a:off x="4977" y="2593"/>
                <a:ext cx="126" cy="201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2" name="Line 182"/>
              <p:cNvSpPr>
                <a:spLocks noChangeShapeType="1"/>
              </p:cNvSpPr>
              <p:nvPr/>
            </p:nvSpPr>
            <p:spPr bwMode="auto">
              <a:xfrm>
                <a:off x="5040" y="2800"/>
                <a:ext cx="0" cy="6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Rectangle 183"/>
              <p:cNvSpPr>
                <a:spLocks noChangeArrowheads="1"/>
              </p:cNvSpPr>
              <p:nvPr/>
            </p:nvSpPr>
            <p:spPr bwMode="auto">
              <a:xfrm>
                <a:off x="4945" y="3121"/>
                <a:ext cx="190" cy="7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4" name="Rectangle 184"/>
              <p:cNvSpPr>
                <a:spLocks noChangeArrowheads="1"/>
              </p:cNvSpPr>
              <p:nvPr/>
            </p:nvSpPr>
            <p:spPr bwMode="auto">
              <a:xfrm>
                <a:off x="4945" y="3409"/>
                <a:ext cx="190" cy="7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ts val="12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Verdana" panose="020B0604030504040204" pitchFamily="34" charset="0"/>
                  <a:buChar char="─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Courier New" panose="02070309020205020404" pitchFamily="49" charset="0"/>
                  <a:buChar char="o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ts val="600"/>
                  </a:spcBef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200" name="AutoShape 185"/>
            <p:cNvSpPr>
              <a:spLocks noChangeArrowheads="1"/>
            </p:cNvSpPr>
            <p:nvPr/>
          </p:nvSpPr>
          <p:spPr bwMode="auto">
            <a:xfrm>
              <a:off x="4746" y="1058"/>
              <a:ext cx="508" cy="772"/>
            </a:xfrm>
            <a:prstGeom prst="roundRect">
              <a:avLst>
                <a:gd name="adj" fmla="val 1665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05" name="Rectangle 186"/>
          <p:cNvSpPr>
            <a:spLocks noChangeArrowheads="1"/>
          </p:cNvSpPr>
          <p:nvPr/>
        </p:nvSpPr>
        <p:spPr bwMode="auto">
          <a:xfrm>
            <a:off x="7793038" y="2951163"/>
            <a:ext cx="887412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Clarified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Harvest</a:t>
            </a:r>
          </a:p>
        </p:txBody>
      </p:sp>
      <p:graphicFrame>
        <p:nvGraphicFramePr>
          <p:cNvPr id="206" name="Object 187"/>
          <p:cNvGraphicFramePr>
            <a:graphicFrameLocks noChangeAspect="1"/>
          </p:cNvGraphicFramePr>
          <p:nvPr/>
        </p:nvGraphicFramePr>
        <p:xfrm>
          <a:off x="5384800" y="1781175"/>
          <a:ext cx="8572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Photo Editor Photo" r:id="rId4" imgW="2371429" imgH="2371429" progId="MSPhotoEd.3">
                  <p:embed/>
                </p:oleObj>
              </mc:Choice>
              <mc:Fallback>
                <p:oleObj name="Photo Editor Photo" r:id="rId4" imgW="2371429" imgH="237142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1781175"/>
                        <a:ext cx="8572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" name="AutoShape 188"/>
          <p:cNvSpPr>
            <a:spLocks noChangeArrowheads="1"/>
          </p:cNvSpPr>
          <p:nvPr/>
        </p:nvSpPr>
        <p:spPr bwMode="auto">
          <a:xfrm>
            <a:off x="6376988" y="2143125"/>
            <a:ext cx="244475" cy="131763"/>
          </a:xfrm>
          <a:prstGeom prst="rightArrow">
            <a:avLst>
              <a:gd name="adj1" fmla="val 50000"/>
              <a:gd name="adj2" fmla="val 46403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8" name="Rectangle 189"/>
          <p:cNvSpPr>
            <a:spLocks noChangeArrowheads="1"/>
          </p:cNvSpPr>
          <p:nvPr/>
        </p:nvSpPr>
        <p:spPr bwMode="auto">
          <a:xfrm>
            <a:off x="5119688" y="3057525"/>
            <a:ext cx="1387475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78" tIns="43561" rIns="88678" bIns="43561">
            <a:spAutoFit/>
          </a:bodyPr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Centrifugation</a:t>
            </a:r>
          </a:p>
        </p:txBody>
      </p:sp>
      <p:grpSp>
        <p:nvGrpSpPr>
          <p:cNvPr id="212" name="Group 30"/>
          <p:cNvGrpSpPr>
            <a:grpSpLocks/>
          </p:cNvGrpSpPr>
          <p:nvPr/>
        </p:nvGrpSpPr>
        <p:grpSpPr bwMode="auto">
          <a:xfrm>
            <a:off x="6415088" y="4532313"/>
            <a:ext cx="519112" cy="546100"/>
            <a:chOff x="2625" y="2761"/>
            <a:chExt cx="474" cy="524"/>
          </a:xfrm>
        </p:grpSpPr>
        <p:sp>
          <p:nvSpPr>
            <p:cNvPr id="213" name="Rectangle 31" descr="Stationery"/>
            <p:cNvSpPr>
              <a:spLocks noChangeArrowheads="1"/>
            </p:cNvSpPr>
            <p:nvPr/>
          </p:nvSpPr>
          <p:spPr bwMode="auto">
            <a:xfrm>
              <a:off x="2758" y="2761"/>
              <a:ext cx="144" cy="39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4" name="Rectangle 32"/>
            <p:cNvSpPr>
              <a:spLocks noChangeArrowheads="1"/>
            </p:cNvSpPr>
            <p:nvPr/>
          </p:nvSpPr>
          <p:spPr bwMode="auto">
            <a:xfrm>
              <a:off x="2794" y="2824"/>
              <a:ext cx="67" cy="3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5000"/>
                </a:lnSpc>
                <a:spcBef>
                  <a:spcPts val="12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Verdana" panose="020B0604030504040204" pitchFamily="34" charset="0"/>
                <a:buChar char="─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Courier New" panose="02070309020205020404" pitchFamily="49" charset="0"/>
                <a:buChar char="o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ts val="600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215" name="Group 33"/>
            <p:cNvGrpSpPr>
              <a:grpSpLocks/>
            </p:cNvGrpSpPr>
            <p:nvPr/>
          </p:nvGrpSpPr>
          <p:grpSpPr bwMode="auto">
            <a:xfrm>
              <a:off x="2625" y="3151"/>
              <a:ext cx="174" cy="134"/>
              <a:chOff x="2625" y="3151"/>
              <a:chExt cx="174" cy="134"/>
            </a:xfrm>
          </p:grpSpPr>
          <p:sp>
            <p:nvSpPr>
              <p:cNvPr id="219" name="Line 34"/>
              <p:cNvSpPr>
                <a:spLocks noChangeShapeType="1"/>
              </p:cNvSpPr>
              <p:nvPr/>
            </p:nvSpPr>
            <p:spPr bwMode="auto">
              <a:xfrm flipV="1">
                <a:off x="2794" y="3151"/>
                <a:ext cx="0" cy="13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Line 35"/>
              <p:cNvSpPr>
                <a:spLocks noChangeShapeType="1"/>
              </p:cNvSpPr>
              <p:nvPr/>
            </p:nvSpPr>
            <p:spPr bwMode="auto">
              <a:xfrm flipH="1">
                <a:off x="2625" y="3273"/>
                <a:ext cx="17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883" y="3151"/>
              <a:ext cx="216" cy="127"/>
              <a:chOff x="5150" y="1844"/>
              <a:chExt cx="216" cy="134"/>
            </a:xfrm>
          </p:grpSpPr>
          <p:sp>
            <p:nvSpPr>
              <p:cNvPr id="217" name="Line 37"/>
              <p:cNvSpPr>
                <a:spLocks noChangeShapeType="1"/>
              </p:cNvSpPr>
              <p:nvPr/>
            </p:nvSpPr>
            <p:spPr bwMode="auto">
              <a:xfrm>
                <a:off x="5150" y="1844"/>
                <a:ext cx="0" cy="13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" name="Line 38"/>
              <p:cNvSpPr>
                <a:spLocks noChangeShapeType="1"/>
              </p:cNvSpPr>
              <p:nvPr/>
            </p:nvSpPr>
            <p:spPr bwMode="auto">
              <a:xfrm flipV="1">
                <a:off x="5150" y="1978"/>
                <a:ext cx="21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21" name="AutoShape 54"/>
          <p:cNvSpPr>
            <a:spLocks noChangeArrowheads="1"/>
          </p:cNvSpPr>
          <p:nvPr/>
        </p:nvSpPr>
        <p:spPr bwMode="auto">
          <a:xfrm>
            <a:off x="6862763" y="4738688"/>
            <a:ext cx="222250" cy="130175"/>
          </a:xfrm>
          <a:prstGeom prst="rightArrow">
            <a:avLst>
              <a:gd name="adj1" fmla="val 50000"/>
              <a:gd name="adj2" fmla="val 42699"/>
            </a:avLst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611" tIns="44806" rIns="89611" bIns="44806" anchor="ctr"/>
          <a:lstStyle>
            <a:lvl1pPr defTabSz="895350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anose="020B0604030504040204" pitchFamily="34" charset="0"/>
              <a:buChar char="─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defTabSz="89535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defTabSz="89535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7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" y="185738"/>
            <a:ext cx="85725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Scale-Up Challenges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2412" y="1751013"/>
            <a:ext cx="8686800" cy="4864100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involves living organisms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organisms are highly selected and/or modified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organism’s environment is altered in a very complex manner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Alterations lead to variable interactions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Interactions often cause unexpected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37839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pic>
        <p:nvPicPr>
          <p:cNvPr id="5" name="Picture 5" descr="cel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8" y="381000"/>
            <a:ext cx="8200502" cy="579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5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Biologics </a:t>
            </a:r>
            <a:r>
              <a:rPr lang="en-US" i="1" dirty="0" smtClean="0"/>
              <a:t>vs </a:t>
            </a:r>
            <a:r>
              <a:rPr lang="en-US" dirty="0" smtClean="0"/>
              <a:t>Drugs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Biologics</a:t>
            </a:r>
            <a:r>
              <a:rPr lang="en-US" dirty="0" err="1" smtClean="0"/>
              <a:t>:Manufactured</a:t>
            </a:r>
            <a:r>
              <a:rPr lang="en-US" dirty="0" smtClean="0"/>
              <a:t> in living systems.</a:t>
            </a:r>
          </a:p>
          <a:p>
            <a:pPr lvl="1"/>
            <a:r>
              <a:rPr lang="en-US" dirty="0" smtClean="0"/>
              <a:t>The product is the process</a:t>
            </a:r>
          </a:p>
          <a:p>
            <a:pPr lvl="1"/>
            <a:r>
              <a:rPr lang="en-US" dirty="0" smtClean="0"/>
              <a:t>The process must remain the same over time to produce a consistent product.</a:t>
            </a:r>
          </a:p>
          <a:p>
            <a:pPr lvl="1"/>
            <a:r>
              <a:rPr lang="en-US" dirty="0" smtClean="0"/>
              <a:t>The living cells that are used for the production are very sensitive to even minor changes.</a:t>
            </a:r>
          </a:p>
          <a:p>
            <a:pPr lvl="2"/>
            <a:r>
              <a:rPr lang="en-US" dirty="0" smtClean="0"/>
              <a:t>Make sure the structure is the same </a:t>
            </a:r>
          </a:p>
          <a:p>
            <a:pPr lvl="2"/>
            <a:r>
              <a:rPr lang="en-US" dirty="0" smtClean="0"/>
              <a:t>Make sure the functionality is the same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Drugs</a:t>
            </a:r>
            <a:r>
              <a:rPr lang="en-US" dirty="0" smtClean="0"/>
              <a:t>: Typically produced through chemical synthesis.</a:t>
            </a:r>
          </a:p>
          <a:p>
            <a:pPr lvl="1"/>
            <a:r>
              <a:rPr lang="en-US" dirty="0" smtClean="0"/>
              <a:t>A drug manufacturer can change the process and analyze the finished product to make sure it is the same as before the change.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0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Questions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57400"/>
            <a:ext cx="5029200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57400" y="304800"/>
            <a:ext cx="8380413" cy="3968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kern="0" dirty="0" smtClean="0"/>
              <a:t>Biotechnology Progress</a:t>
            </a:r>
            <a:endParaRPr lang="en-US" sz="3200" b="1" kern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295400"/>
            <a:ext cx="9153525" cy="6248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bg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bg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kern="0" dirty="0" smtClean="0">
                <a:solidFill>
                  <a:schemeClr val="tx1"/>
                </a:solidFill>
                <a:latin typeface="+mj-lt"/>
              </a:rPr>
              <a:t>More than 250 healthcare products and vaccines </a:t>
            </a:r>
          </a:p>
          <a:p>
            <a:pPr>
              <a:defRPr/>
            </a:pPr>
            <a:r>
              <a:rPr lang="en-US" kern="0" dirty="0" smtClean="0">
                <a:solidFill>
                  <a:schemeClr val="tx1"/>
                </a:solidFill>
                <a:latin typeface="+mj-lt"/>
              </a:rPr>
              <a:t>More than 50 bio-refineries built in North America to produce: </a:t>
            </a:r>
          </a:p>
          <a:p>
            <a:pPr lvl="1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+mj-lt"/>
              </a:rPr>
              <a:t>Biofuels</a:t>
            </a:r>
            <a:endParaRPr lang="en-US" i="1" kern="0" dirty="0">
              <a:solidFill>
                <a:schemeClr val="tx1"/>
              </a:solidFill>
              <a:latin typeface="+mj-lt"/>
            </a:endParaRPr>
          </a:p>
          <a:p>
            <a:pPr lvl="1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+mj-lt"/>
              </a:rPr>
              <a:t>Chemicals from renewable biomass</a:t>
            </a:r>
            <a:endParaRPr lang="en-US" kern="0" dirty="0" smtClean="0">
              <a:solidFill>
                <a:schemeClr val="tx1"/>
              </a:solidFill>
              <a:latin typeface="+mj-lt"/>
            </a:endParaRPr>
          </a:p>
          <a:p>
            <a:pPr>
              <a:defRPr/>
            </a:pPr>
            <a:r>
              <a:rPr lang="en-US" kern="0" dirty="0" smtClean="0">
                <a:solidFill>
                  <a:schemeClr val="tx1"/>
                </a:solidFill>
                <a:latin typeface="+mj-lt"/>
              </a:rPr>
              <a:t>More than 13 million farmers around the globe use agricultural biotechnology to:</a:t>
            </a:r>
          </a:p>
          <a:p>
            <a:pPr lvl="1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+mj-lt"/>
              </a:rPr>
              <a:t>Increase yield</a:t>
            </a:r>
          </a:p>
          <a:p>
            <a:pPr lvl="1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+mj-lt"/>
              </a:rPr>
              <a:t>Improve food quality</a:t>
            </a:r>
          </a:p>
          <a:p>
            <a:pPr lvl="1">
              <a:defRPr/>
            </a:pPr>
            <a:r>
              <a:rPr lang="en-US" i="1" kern="0" dirty="0" smtClean="0">
                <a:solidFill>
                  <a:schemeClr val="tx1"/>
                </a:solidFill>
                <a:latin typeface="+mj-lt"/>
              </a:rPr>
              <a:t>Control plant diseases</a:t>
            </a:r>
          </a:p>
          <a:p>
            <a:pPr>
              <a:defRPr/>
            </a:pPr>
            <a:r>
              <a:rPr lang="en-US" i="1" kern="0" dirty="0" smtClean="0">
                <a:latin typeface="+mj-lt"/>
              </a:rPr>
              <a:t>	Control plant diseases</a:t>
            </a:r>
          </a:p>
          <a:p>
            <a:pPr>
              <a:defRPr/>
            </a:pPr>
            <a:r>
              <a:rPr lang="en-US" i="1" kern="0" dirty="0" smtClean="0">
                <a:latin typeface="+mj-lt"/>
              </a:rPr>
              <a:t>	Improve food quality</a:t>
            </a:r>
          </a:p>
          <a:p>
            <a:pPr>
              <a:defRPr/>
            </a:pPr>
            <a:r>
              <a:rPr lang="en-US" kern="0" dirty="0" smtClean="0">
                <a:latin typeface="+mj-lt"/>
              </a:rPr>
              <a:t>	</a:t>
            </a:r>
          </a:p>
          <a:p>
            <a:pPr>
              <a:defRPr/>
            </a:pPr>
            <a:endParaRPr lang="en-US" kern="0" dirty="0" smtClean="0">
              <a:latin typeface="+mj-lt"/>
            </a:endParaRPr>
          </a:p>
          <a:p>
            <a:pPr>
              <a:defRPr/>
            </a:pPr>
            <a:endParaRPr lang="en-US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444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52400"/>
            <a:ext cx="7551738" cy="4956175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Bioprocessing Deals with Living Cells </a:t>
            </a:r>
          </a:p>
          <a:p>
            <a:pPr marL="457200" lvl="1" indent="0">
              <a:buFont typeface="Verdana" pitchFamily="34" charset="0"/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Verdana" pitchFamily="34" charset="0"/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Microbial Cells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Animal Cells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Insect Cells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Plant Cells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3069" y="1676399"/>
            <a:ext cx="4579308" cy="34321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02631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0" y="292100"/>
            <a:ext cx="70866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What is a Cell ?</a:t>
            </a:r>
            <a:endParaRPr lang="en-US" alt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686800" cy="4864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A cell is a cooperative of molecules capable of reproducing itself.</a:t>
            </a:r>
          </a:p>
          <a:p>
            <a:pPr>
              <a:defRPr/>
            </a:pPr>
            <a:r>
              <a:rPr lang="en-US" smtClean="0"/>
              <a:t>To do so a cell must have a number of components:</a:t>
            </a:r>
          </a:p>
          <a:p>
            <a:pPr lvl="1">
              <a:defRPr/>
            </a:pPr>
            <a:r>
              <a:rPr lang="en-US" smtClean="0"/>
              <a:t>A set of instructions</a:t>
            </a:r>
          </a:p>
          <a:p>
            <a:pPr lvl="1">
              <a:defRPr/>
            </a:pPr>
            <a:r>
              <a:rPr lang="en-US" smtClean="0"/>
              <a:t>The production facility for making the molecules that will form the daughter cells</a:t>
            </a:r>
          </a:p>
          <a:p>
            <a:pPr lvl="1">
              <a:defRPr/>
            </a:pPr>
            <a:r>
              <a:rPr lang="en-US" smtClean="0"/>
              <a:t>A mechanism for dividing one cell into two</a:t>
            </a:r>
          </a:p>
          <a:p>
            <a:pPr lvl="1">
              <a:defRPr/>
            </a:pPr>
            <a:r>
              <a:rPr lang="en-US" smtClean="0"/>
              <a:t>A defined boundary between the cell and its environment across which nutrients are imported and wastes exported</a:t>
            </a:r>
          </a:p>
          <a:p>
            <a:pPr lvl="1">
              <a:defRPr/>
            </a:pPr>
            <a:r>
              <a:rPr lang="en-US" smtClean="0"/>
              <a:t>The instructions are encoded in the sequence of DNA </a:t>
            </a:r>
          </a:p>
          <a:p>
            <a:pPr lvl="1">
              <a:defRPr/>
            </a:pPr>
            <a:r>
              <a:rPr lang="en-US" smtClean="0"/>
              <a:t>Chromosomes play two roles:</a:t>
            </a:r>
          </a:p>
          <a:p>
            <a:pPr lvl="2">
              <a:defRPr/>
            </a:pPr>
            <a:r>
              <a:rPr lang="en-US" smtClean="0"/>
              <a:t>Duplicate and segregate to two daughter cells</a:t>
            </a:r>
          </a:p>
          <a:p>
            <a:pPr lvl="2">
              <a:defRPr/>
            </a:pPr>
            <a:r>
              <a:rPr lang="en-US" smtClean="0"/>
              <a:t>Express their genes to produce two types of proteins:</a:t>
            </a:r>
          </a:p>
          <a:p>
            <a:pPr lvl="3">
              <a:defRPr/>
            </a:pPr>
            <a:r>
              <a:rPr lang="en-US" smtClean="0"/>
              <a:t>Those that regulate the cell cycle</a:t>
            </a:r>
          </a:p>
          <a:p>
            <a:pPr lvl="3">
              <a:defRPr/>
            </a:pPr>
            <a:r>
              <a:rPr lang="en-US" smtClean="0"/>
              <a:t>Those that form the components of the daughter cells</a:t>
            </a:r>
          </a:p>
          <a:p>
            <a:pPr lvl="3">
              <a:defRPr/>
            </a:pPr>
            <a:endParaRPr lang="en-US" smtClean="0"/>
          </a:p>
          <a:p>
            <a:pPr lvl="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1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71600" y="304801"/>
            <a:ext cx="8077200" cy="1041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kern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Microbial </a:t>
            </a:r>
            <a:r>
              <a:rPr lang="en-US" sz="4000" kern="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Cells/Fermentation</a:t>
            </a:r>
            <a:endParaRPr lang="en-US" sz="4000" kern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87487"/>
            <a:ext cx="80772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The term fermentation is derived from the Latin verb </a:t>
            </a:r>
            <a:r>
              <a:rPr lang="en-US" sz="28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fervere</a:t>
            </a:r>
            <a:r>
              <a:rPr lang="en-US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to boil,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The process for the production of a product by mass culture of microorganisms </a:t>
            </a:r>
            <a:endParaRPr lang="en-US" sz="28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microbiologists)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Arial" panose="020B0604020202020204" pitchFamily="34" charset="0"/>
                <a:cs typeface="Arial" panose="020B0604020202020204" pitchFamily="34" charset="0"/>
              </a:rPr>
              <a:t>An energy generating process in which organic compounds act as both electron donors and acceptors (Biochemists</a:t>
            </a:r>
            <a:r>
              <a:rPr 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Fermentation: An art from the past, a Skill for the future</a:t>
            </a:r>
            <a:endParaRPr lang="en-US" sz="2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2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2400" y="0"/>
            <a:ext cx="7772400" cy="1143000"/>
          </a:xfrm>
          <a:prstGeom prst="rect">
            <a:avLst/>
          </a:prstGeom>
        </p:spPr>
        <p:txBody>
          <a:bodyPr lIns="90487" tIns="44450" rIns="90487" bIns="44450"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i="1" smtClean="0">
                <a:latin typeface="New York"/>
              </a:rPr>
              <a:t>	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Fermentation: Industrial</a:t>
            </a:r>
            <a:r>
              <a:rPr lang="en-US" sz="40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06400" y="1371600"/>
            <a:ext cx="8382000" cy="4419600"/>
          </a:xfrm>
          <a:prstGeom prst="rect">
            <a:avLst/>
          </a:prstGeom>
        </p:spPr>
        <p:txBody>
          <a:bodyPr lIns="90487" tIns="44450" rIns="90487" bIns="44450"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Microorganisms convert raw materials into useful products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 set of steps to produce a product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The process utilize well characterized cells</a:t>
            </a:r>
          </a:p>
          <a:p>
            <a:pPr lvl="2">
              <a:lnSpc>
                <a:spcPct val="9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Wild type</a:t>
            </a:r>
          </a:p>
          <a:p>
            <a:pPr lvl="2">
              <a:lnSpc>
                <a:spcPct val="9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Mutant</a:t>
            </a:r>
          </a:p>
          <a:p>
            <a:pPr lvl="2">
              <a:lnSpc>
                <a:spcPct val="9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Genetically engineered</a:t>
            </a:r>
          </a:p>
          <a:p>
            <a:pPr lvl="1">
              <a:lnSpc>
                <a:spcPct val="90000"/>
              </a:lnSpc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The crude product after a set of well defined purification steps, leads to a consistent product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9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" y="185738"/>
            <a:ext cx="8534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Choice of Microbial Cell System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470025"/>
            <a:ext cx="9729216" cy="4778375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Most Common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Bacteria			</a:t>
            </a:r>
          </a:p>
          <a:p>
            <a:pPr lvl="2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E. Coli			</a:t>
            </a:r>
          </a:p>
          <a:p>
            <a:pPr lvl="2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Lactobacillus</a:t>
            </a:r>
          </a:p>
          <a:p>
            <a:pPr lvl="2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Bacillus	</a:t>
            </a:r>
          </a:p>
          <a:p>
            <a:pPr lvl="1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Yeast				 </a:t>
            </a:r>
          </a:p>
          <a:p>
            <a:pPr lvl="2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Saccharomyces</a:t>
            </a:r>
          </a:p>
          <a:p>
            <a:pPr lvl="2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Pichia</a:t>
            </a:r>
          </a:p>
          <a:p>
            <a:pPr lvl="2">
              <a:buFontTx/>
              <a:buNone/>
            </a:pPr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82" y="2039938"/>
            <a:ext cx="2762250" cy="1657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64" y="4267200"/>
            <a:ext cx="2811486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4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Biomanufacturing Education &amp; Training Center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228600"/>
            <a:ext cx="8444536" cy="9604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000" kern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Growth of a typical microorganism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012" y="1432719"/>
            <a:ext cx="80772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Lag Phase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Log or exponential Phase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Deceleration Phase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Stationary  or Plateau Phase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Death Phase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Nutrient Depletion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Accumulation of toxic metabolites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This situation is applicable in batch cultures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Growth can be extended by addition of fresh medium </a:t>
            </a:r>
          </a:p>
          <a:p>
            <a:pPr lvl="2">
              <a:spcBef>
                <a:spcPct val="20000"/>
              </a:spcBef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	( Continuous culture)</a:t>
            </a:r>
          </a:p>
        </p:txBody>
      </p:sp>
    </p:spTree>
    <p:extLst>
      <p:ext uri="{BB962C8B-B14F-4D97-AF65-F5344CB8AC3E}">
        <p14:creationId xmlns:p14="http://schemas.microsoft.com/office/powerpoint/2010/main" val="3987794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ermentation 101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f2be2b9-6cf3-41ff-b898-b1a8bea68754">
      <Value>45</Value>
      <Value>44</Value>
    </TaxCatchAll>
    <ffc6e121aa1848d2b10e186de852c1d4 xmlns="5bce79ec-8e52-40d7-864a-9bf823e616ac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Curriculum</TermName>
          <TermId xmlns="http://schemas.microsoft.com/office/infopath/2007/PartnerControls">4bc5b45a-78df-488a-996f-d351d96e1c99</TermId>
        </TermInfo>
      </Terms>
    </ffc6e121aa1848d2b10e186de852c1d4>
    <f300628e6ad9458ab7de59cf82101fea xmlns="5bce79ec-8e52-40d7-864a-9bf823e616ac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8c2aa8cc-6f02-41b2-83e5-117de2c8aaee</TermId>
        </TermInfo>
      </Terms>
    </f300628e6ad9458ab7de59cf82101fea>
    <_DCDateCreated xmlns="http://schemas.microsoft.com/sharepoint/v3/fields">2013-05-08T16:00:00+00:00</_DCDateCreate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3743254ADD54789CAD9EFBCBDF035" ma:contentTypeVersion="19" ma:contentTypeDescription="Create a new document." ma:contentTypeScope="" ma:versionID="9df4c7a54456ad9dda00c06df1f87086">
  <xsd:schema xmlns:xsd="http://www.w3.org/2001/XMLSchema" xmlns:xs="http://www.w3.org/2001/XMLSchema" xmlns:p="http://schemas.microsoft.com/office/2006/metadata/properties" xmlns:ns2="http://schemas.microsoft.com/sharepoint/v3/fields" xmlns:ns3="5bce79ec-8e52-40d7-864a-9bf823e616ac" xmlns:ns4="ff2be2b9-6cf3-41ff-b898-b1a8bea68754" targetNamespace="http://schemas.microsoft.com/office/2006/metadata/properties" ma:root="true" ma:fieldsID="e093d2cbe1166cfe8507c1945f9d78aa" ns2:_="" ns3:_="" ns4:_="">
    <xsd:import namespace="http://schemas.microsoft.com/sharepoint/v3/fields"/>
    <xsd:import namespace="5bce79ec-8e52-40d7-864a-9bf823e616ac"/>
    <xsd:import namespace="ff2be2b9-6cf3-41ff-b898-b1a8bea68754"/>
    <xsd:element name="properties">
      <xsd:complexType>
        <xsd:sequence>
          <xsd:element name="documentManagement">
            <xsd:complexType>
              <xsd:all>
                <xsd:element ref="ns2:_DCDateCreated" minOccurs="0"/>
                <xsd:element ref="ns3:f300628e6ad9458ab7de59cf82101fea" minOccurs="0"/>
                <xsd:element ref="ns4:TaxCatchAll" minOccurs="0"/>
                <xsd:element ref="ns3:ffc6e121aa1848d2b10e186de852c1d4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8" nillable="true" ma:displayName="Date Created" ma:description="The date on which this resource was created" ma:format="DateTime" ma:internalName="_DCDateCreat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e79ec-8e52-40d7-864a-9bf823e616ac" elementFormDefault="qualified">
    <xsd:import namespace="http://schemas.microsoft.com/office/2006/documentManagement/types"/>
    <xsd:import namespace="http://schemas.microsoft.com/office/infopath/2007/PartnerControls"/>
    <xsd:element name="f300628e6ad9458ab7de59cf82101fea" ma:index="10" nillable="true" ma:taxonomy="true" ma:internalName="f300628e6ad9458ab7de59cf82101fea" ma:taxonomyFieldName="Doc_x0020_Type" ma:displayName="Doc Type" ma:readOnly="false" ma:default="" ma:fieldId="{f300628e-6ad9-458a-b7de-59cf82101fea}" ma:sspId="8856fcb6-31a5-48dd-8a35-5abd544a552a" ma:termSetId="6b8f4356-3e2b-4280-b5ba-23ed3501e71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fc6e121aa1848d2b10e186de852c1d4" ma:index="13" nillable="true" ma:taxonomy="true" ma:internalName="ffc6e121aa1848d2b10e186de852c1d4" ma:taxonomyFieldName="Operations" ma:displayName="Operations" ma:default="" ma:fieldId="{ffc6e121-aa18-48d2-b10e-186de852c1d4}" ma:sspId="8856fcb6-31a5-48dd-8a35-5abd544a552a" ma:termSetId="7d411ac3-96f6-4e5c-8266-0291a0921bf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be2b9-6cf3-41ff-b898-b1a8bea68754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e7e45068-778e-48f6-9ba4-1903b5fdb759}" ma:internalName="TaxCatchAll" ma:showField="CatchAllData" ma:web="ff2be2b9-6cf3-41ff-b898-b1a8bea687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4288AF-E0BE-44FC-94F3-3B92E5924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532750-4332-4DB2-A6E3-ED069E681378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f2be2b9-6cf3-41ff-b898-b1a8bea68754"/>
    <ds:schemaRef ds:uri="5bce79ec-8e52-40d7-864a-9bf823e616ac"/>
    <ds:schemaRef ds:uri="http://schemas.microsoft.com/sharepoint/v3/field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5DE0BA-3F59-4947-B602-4A31438ED8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5bce79ec-8e52-40d7-864a-9bf823e616ac"/>
    <ds:schemaRef ds:uri="ff2be2b9-6cf3-41ff-b898-b1a8bea687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Fermentation 101</Template>
  <TotalTime>2730</TotalTime>
  <Words>891</Words>
  <Application>Microsoft Office PowerPoint</Application>
  <PresentationFormat>On-screen Show (4:3)</PresentationFormat>
  <Paragraphs>244</Paragraphs>
  <Slides>25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MS PGothic</vt:lpstr>
      <vt:lpstr>Arial</vt:lpstr>
      <vt:lpstr>Calibri</vt:lpstr>
      <vt:lpstr>Courier New</vt:lpstr>
      <vt:lpstr>Helvetica</vt:lpstr>
      <vt:lpstr>New York</vt:lpstr>
      <vt:lpstr>Times New Roman</vt:lpstr>
      <vt:lpstr>Verdana</vt:lpstr>
      <vt:lpstr>Wingdings</vt:lpstr>
      <vt:lpstr>Fermentation 101</vt:lpstr>
      <vt:lpstr>WPI_Gray</vt:lpstr>
      <vt:lpstr>Image</vt:lpstr>
      <vt:lpstr>Photo Editor Photo</vt:lpstr>
      <vt:lpstr>Bioprocessing and Biomanufacturing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Microbial vs Mammalian</vt:lpstr>
      <vt:lpstr>PowerPoint Presentation</vt:lpstr>
      <vt:lpstr>PowerPoint Presentation</vt:lpstr>
      <vt:lpstr>PowerPoint Presentation</vt:lpstr>
      <vt:lpstr>Biomanufacturing</vt:lpstr>
      <vt:lpstr>PowerPoint Presentation</vt:lpstr>
      <vt:lpstr>PowerPoint Presentation</vt:lpstr>
      <vt:lpstr>A Typical Biomanufacturing Process Flow</vt:lpstr>
      <vt:lpstr>PowerPoint Presentation</vt:lpstr>
      <vt:lpstr>PowerPoint Presentation</vt:lpstr>
      <vt:lpstr>Biologics vs Drugs</vt:lpstr>
      <vt:lpstr>Questions</vt:lpstr>
    </vt:vector>
  </TitlesOfParts>
  <Company>Worcester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Biomanufacturing</dc:title>
  <dc:creator>Belleriue, Christopher A</dc:creator>
  <cp:lastModifiedBy>Rashid, Kamal</cp:lastModifiedBy>
  <cp:revision>151</cp:revision>
  <cp:lastPrinted>2015-05-05T14:12:56Z</cp:lastPrinted>
  <dcterms:created xsi:type="dcterms:W3CDTF">2013-03-26T16:28:47Z</dcterms:created>
  <dcterms:modified xsi:type="dcterms:W3CDTF">2016-10-11T20:45:44Z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0x0101005143743254ADD54789CAD9EFBCBDF035</vt:lpwstr>
  </property>
  <property fmtid="{D5CDD505-2E9C-101B-9397-08002B2CF9AE}" pid="3" name="Operations">
    <vt:lpwstr>45;#Curriculum|4bc5b45a-78df-488a-996f-d351d96e1c99</vt:lpwstr>
  </property>
  <property fmtid="{D5CDD505-2E9C-101B-9397-08002B2CF9AE}" pid="4" name="Doc Type">
    <vt:lpwstr>44;#Presentation|8c2aa8cc-6f02-41b2-83e5-117de2c8aaee</vt:lpwstr>
  </property>
</Properties>
</file>